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9" r:id="rId2"/>
    <p:sldMasterId id="2147483724" r:id="rId3"/>
    <p:sldMasterId id="2147483729" r:id="rId4"/>
    <p:sldMasterId id="2147483734" r:id="rId5"/>
    <p:sldMasterId id="2147483739" r:id="rId6"/>
    <p:sldMasterId id="2147483744" r:id="rId7"/>
  </p:sldMasterIdLst>
  <p:sldIdLst>
    <p:sldId id="309" r:id="rId8"/>
    <p:sldId id="311" r:id="rId9"/>
    <p:sldId id="312" r:id="rId10"/>
    <p:sldId id="363" r:id="rId11"/>
    <p:sldId id="31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6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386535"/>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sp>
        <p:nvSpPr>
          <p:cNvPr id="3" name="Subtitle 2"/>
          <p:cNvSpPr>
            <a:spLocks noGrp="1"/>
          </p:cNvSpPr>
          <p:nvPr>
            <p:ph type="subTitle" idx="1" hasCustomPrompt="1"/>
          </p:nvPr>
        </p:nvSpPr>
        <p:spPr>
          <a:xfrm>
            <a:off x="576000" y="2422800"/>
            <a:ext cx="6400800" cy="539488"/>
          </a:xfrm>
        </p:spPr>
        <p:txBody>
          <a:bodyPr/>
          <a:lstStyle>
            <a:lvl1pPr marL="0" indent="0" algn="l">
              <a:lnSpc>
                <a:spcPct val="100000"/>
              </a:lnSpc>
              <a:spcAft>
                <a:spcPts val="0"/>
              </a:spcAft>
              <a:buNone/>
              <a:defRPr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sp>
        <p:nvSpPr>
          <p:cNvPr id="7" name="Date Placeholder 6"/>
          <p:cNvSpPr>
            <a:spLocks noGrp="1"/>
          </p:cNvSpPr>
          <p:nvPr>
            <p:ph type="dt" sz="half" idx="10"/>
          </p:nvPr>
        </p:nvSpPr>
        <p:spPr>
          <a:xfrm>
            <a:off x="577849" y="3081600"/>
            <a:ext cx="3489325" cy="365125"/>
          </a:xfrm>
          <a:prstGeom prst="rect">
            <a:avLst/>
          </a:prstGeom>
        </p:spPr>
        <p:txBody>
          <a:bodyPr lIns="0" tIns="0" rIns="0" bIns="0"/>
          <a:lstStyle>
            <a:lvl1pPr>
              <a:defRPr sz="1600">
                <a:solidFill>
                  <a:srgbClr val="000000"/>
                </a:solidFill>
              </a:defRPr>
            </a:lvl1pPr>
          </a:lstStyle>
          <a:p>
            <a:fld id="{E7ADE499-B1EC-4599-B17D-994264A2A3C2}" type="datetimeFigureOut">
              <a:rPr lang="en-GB" smtClean="0"/>
              <a:t>07/09/2017</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324800"/>
            <a:ext cx="1780348" cy="576064"/>
          </a:xfrm>
          <a:prstGeom prst="rect">
            <a:avLst/>
          </a:prstGeom>
        </p:spPr>
      </p:pic>
    </p:spTree>
    <p:extLst>
      <p:ext uri="{BB962C8B-B14F-4D97-AF65-F5344CB8AC3E}">
        <p14:creationId xmlns:p14="http://schemas.microsoft.com/office/powerpoint/2010/main" val="3739587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4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638976"/>
            <a:ext cx="7119938" cy="485768"/>
          </a:xfrm>
        </p:spPr>
        <p:txBody>
          <a:bodyPr/>
          <a:lstStyle>
            <a:lvl1pPr>
              <a:defRPr>
                <a:solidFill>
                  <a:schemeClr val="bg1"/>
                </a:solidFill>
              </a:defRPr>
            </a:lvl1pPr>
          </a:lstStyle>
          <a:p>
            <a:r>
              <a:rPr lang="en-GB" dirty="0"/>
              <a:t>Title line Dark red </a:t>
            </a:r>
            <a:br>
              <a:rPr lang="en-GB" dirty="0"/>
            </a:br>
            <a:r>
              <a:rPr lang="en-GB" dirty="0"/>
              <a:t>Title line Bright Red</a:t>
            </a:r>
          </a:p>
        </p:txBody>
      </p:sp>
      <p:sp>
        <p:nvSpPr>
          <p:cNvPr id="4" name="Content Placeholder 3"/>
          <p:cNvSpPr>
            <a:spLocks noGrp="1"/>
          </p:cNvSpPr>
          <p:nvPr>
            <p:ph sz="quarter" idx="11"/>
          </p:nvPr>
        </p:nvSpPr>
        <p:spPr>
          <a:xfrm>
            <a:off x="576264" y="1484312"/>
            <a:ext cx="3490912" cy="23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quarter" idx="12"/>
          </p:nvPr>
        </p:nvSpPr>
        <p:spPr>
          <a:xfrm>
            <a:off x="4211638" y="1484312"/>
            <a:ext cx="3489561" cy="23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quarter" idx="13"/>
          </p:nvPr>
        </p:nvSpPr>
        <p:spPr>
          <a:xfrm>
            <a:off x="576264" y="3933056"/>
            <a:ext cx="3490912" cy="23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p:cNvSpPr>
            <a:spLocks noGrp="1"/>
          </p:cNvSpPr>
          <p:nvPr>
            <p:ph sz="quarter" idx="14"/>
          </p:nvPr>
        </p:nvSpPr>
        <p:spPr>
          <a:xfrm>
            <a:off x="4211638" y="3933056"/>
            <a:ext cx="3487974" cy="23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1157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Isolated Image Bleed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14400" y="0"/>
            <a:ext cx="4629600" cy="6858000"/>
          </a:xfrm>
        </p:spPr>
        <p:txBody>
          <a:bodyPr anchor="ctr" anchorCtr="0"/>
          <a:lstStyle>
            <a:lvl1pPr algn="l">
              <a:defRPr/>
            </a:lvl1pPr>
          </a:lstStyle>
          <a:p>
            <a:r>
              <a:rPr lang="en-US"/>
              <a:t>Click icon to add picture</a:t>
            </a:r>
            <a:endParaRPr lang="en-GB"/>
          </a:p>
        </p:txBody>
      </p:sp>
      <p:sp>
        <p:nvSpPr>
          <p:cNvPr id="5" name="Content Placeholder 4"/>
          <p:cNvSpPr>
            <a:spLocks noGrp="1"/>
          </p:cNvSpPr>
          <p:nvPr>
            <p:ph sz="quarter" idx="11" hasCustomPrompt="1"/>
          </p:nvPr>
        </p:nvSpPr>
        <p:spPr>
          <a:xfrm>
            <a:off x="577850" y="1988840"/>
            <a:ext cx="3489325" cy="4319884"/>
          </a:xfrm>
        </p:spPr>
        <p:txBody>
          <a:bodyPr/>
          <a:lstStyle>
            <a:lvl1pPr>
              <a:defRPr baseline="0"/>
            </a:lvl1pPr>
            <a:lvl2pPr>
              <a:defRPr baseline="0"/>
            </a:lvl2pPr>
            <a:lvl3pPr>
              <a:defRPr baseline="0"/>
            </a:lvl3pPr>
            <a:lvl4pPr>
              <a:defRPr baseline="0"/>
            </a:lvl4pPr>
            <a:lvl5pPr>
              <a:defRPr/>
            </a:lvl5pPr>
          </a:lstStyle>
          <a:p>
            <a:pPr lvl="0"/>
            <a:r>
              <a:rPr lang="en-US" dirty="0"/>
              <a:t>Subhead L3</a:t>
            </a:r>
          </a:p>
          <a:p>
            <a:pPr lvl="1"/>
            <a:r>
              <a:rPr lang="en-US" dirty="0"/>
              <a:t>Body copy</a:t>
            </a:r>
          </a:p>
          <a:p>
            <a:pPr lvl="2"/>
            <a:r>
              <a:rPr lang="en-US" dirty="0"/>
              <a:t>Body copy bullets</a:t>
            </a:r>
          </a:p>
          <a:p>
            <a:pPr lvl="3"/>
            <a:r>
              <a:rPr lang="en-US" dirty="0"/>
              <a:t>Small copy</a:t>
            </a:r>
          </a:p>
          <a:p>
            <a:pPr lvl="4"/>
            <a:r>
              <a:rPr lang="en-US" dirty="0"/>
              <a:t>Pulled Quote</a:t>
            </a:r>
            <a:endParaRPr lang="en-GB" dirty="0"/>
          </a:p>
        </p:txBody>
      </p:sp>
      <p:sp>
        <p:nvSpPr>
          <p:cNvPr id="6" name="Text Placeholder 7"/>
          <p:cNvSpPr>
            <a:spLocks noGrp="1"/>
          </p:cNvSpPr>
          <p:nvPr>
            <p:ph type="body" sz="quarter" idx="12" hasCustomPrompt="1"/>
          </p:nvPr>
        </p:nvSpPr>
        <p:spPr>
          <a:xfrm>
            <a:off x="577849" y="1484313"/>
            <a:ext cx="4714875" cy="288503"/>
          </a:xfrm>
        </p:spPr>
        <p:txBody>
          <a:bodyPr/>
          <a:lstStyle>
            <a:lvl1pPr>
              <a:lnSpc>
                <a:spcPts val="2400"/>
              </a:lnSpc>
              <a:spcAft>
                <a:spcPts val="0"/>
              </a:spcAft>
              <a:defRPr sz="2200" b="0">
                <a:solidFill>
                  <a:schemeClr val="tx1"/>
                </a:solidFill>
                <a:latin typeface="+mj-lt"/>
              </a:defRPr>
            </a:lvl1pPr>
          </a:lstStyle>
          <a:p>
            <a:pPr lvl="0"/>
            <a:r>
              <a:rPr lang="en-US" dirty="0"/>
              <a:t>Subhead L2 </a:t>
            </a:r>
          </a:p>
        </p:txBody>
      </p:sp>
      <p:sp>
        <p:nvSpPr>
          <p:cNvPr id="2" name="Title 1"/>
          <p:cNvSpPr>
            <a:spLocks noGrp="1"/>
          </p:cNvSpPr>
          <p:nvPr>
            <p:ph type="title" hasCustomPrompt="1"/>
          </p:nvPr>
        </p:nvSpPr>
        <p:spPr>
          <a:xfrm>
            <a:off x="577850" y="638976"/>
            <a:ext cx="4714875" cy="485768"/>
          </a:xfrm>
        </p:spPr>
        <p:txBody>
          <a:bodyPr wrap="square"/>
          <a:lstStyle>
            <a:lvl1pPr>
              <a:defRPr>
                <a:solidFill>
                  <a:schemeClr val="bg1"/>
                </a:solidFill>
              </a:defRPr>
            </a:lvl1pPr>
          </a:lstStyle>
          <a:p>
            <a:r>
              <a:rPr lang="en-GB" dirty="0"/>
              <a:t>line 1 in Dark red </a:t>
            </a:r>
            <a:br>
              <a:rPr lang="en-GB" dirty="0"/>
            </a:br>
            <a:r>
              <a:rPr lang="en-GB" dirty="0"/>
              <a:t>Line 2 in Bright Red</a:t>
            </a:r>
          </a:p>
        </p:txBody>
      </p:sp>
    </p:spTree>
    <p:extLst>
      <p:ext uri="{BB962C8B-B14F-4D97-AF65-F5344CB8AC3E}">
        <p14:creationId xmlns:p14="http://schemas.microsoft.com/office/powerpoint/2010/main" val="58402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Portrait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216400" y="620714"/>
            <a:ext cx="4927600" cy="5688012"/>
          </a:xfrm>
        </p:spPr>
        <p:txBody>
          <a:bodyPr anchor="ctr" anchorCtr="0"/>
          <a:lstStyle>
            <a:lvl1pPr algn="l">
              <a:defRPr/>
            </a:lvl1pPr>
          </a:lstStyle>
          <a:p>
            <a:r>
              <a:rPr lang="en-US"/>
              <a:t>Click icon to add picture</a:t>
            </a:r>
            <a:endParaRPr lang="en-GB"/>
          </a:p>
        </p:txBody>
      </p:sp>
      <p:sp>
        <p:nvSpPr>
          <p:cNvPr id="5" name="Content Placeholder 4"/>
          <p:cNvSpPr>
            <a:spLocks noGrp="1"/>
          </p:cNvSpPr>
          <p:nvPr>
            <p:ph sz="quarter" idx="11" hasCustomPrompt="1"/>
          </p:nvPr>
        </p:nvSpPr>
        <p:spPr>
          <a:xfrm>
            <a:off x="577850" y="1988840"/>
            <a:ext cx="3489325" cy="4319884"/>
          </a:xfrm>
        </p:spPr>
        <p:txBody>
          <a:bodyPr/>
          <a:lstStyle>
            <a:lvl1pPr>
              <a:defRPr baseline="0"/>
            </a:lvl1pPr>
            <a:lvl2pPr>
              <a:defRPr baseline="0"/>
            </a:lvl2pPr>
            <a:lvl3pPr>
              <a:defRPr baseline="0"/>
            </a:lvl3pPr>
            <a:lvl4pPr>
              <a:defRPr baseline="0"/>
            </a:lvl4pPr>
            <a:lvl5pPr>
              <a:lnSpc>
                <a:spcPts val="1300"/>
              </a:lnSpc>
              <a:spcAft>
                <a:spcPts val="0"/>
              </a:spcAft>
              <a:defRPr sz="1600" b="1" baseline="0">
                <a:solidFill>
                  <a:schemeClr val="bg2"/>
                </a:solidFill>
              </a:defRPr>
            </a:lvl5pPr>
          </a:lstStyle>
          <a:p>
            <a:pPr lvl="0"/>
            <a:r>
              <a:rPr lang="en-US" dirty="0"/>
              <a:t>Subhead L3</a:t>
            </a:r>
          </a:p>
          <a:p>
            <a:pPr lvl="1"/>
            <a:r>
              <a:rPr lang="en-US" dirty="0"/>
              <a:t>Body copy</a:t>
            </a:r>
          </a:p>
          <a:p>
            <a:pPr lvl="2"/>
            <a:r>
              <a:rPr lang="en-US" dirty="0"/>
              <a:t>Body copy bullets</a:t>
            </a:r>
          </a:p>
          <a:p>
            <a:pPr lvl="3"/>
            <a:r>
              <a:rPr lang="en-US" dirty="0"/>
              <a:t>Small copy</a:t>
            </a:r>
          </a:p>
          <a:p>
            <a:pPr lvl="4"/>
            <a:r>
              <a:rPr lang="en-GB" dirty="0"/>
              <a:t>PULLED QUOTE</a:t>
            </a:r>
          </a:p>
        </p:txBody>
      </p:sp>
      <p:sp>
        <p:nvSpPr>
          <p:cNvPr id="2" name="Title 1"/>
          <p:cNvSpPr>
            <a:spLocks noGrp="1"/>
          </p:cNvSpPr>
          <p:nvPr>
            <p:ph type="title" hasCustomPrompt="1"/>
          </p:nvPr>
        </p:nvSpPr>
        <p:spPr>
          <a:xfrm>
            <a:off x="577850" y="638976"/>
            <a:ext cx="4714875" cy="485768"/>
          </a:xfrm>
        </p:spPr>
        <p:txBody>
          <a:bodyPr wrap="square"/>
          <a:lstStyle>
            <a:lvl1pPr>
              <a:defRPr>
                <a:solidFill>
                  <a:schemeClr val="bg1"/>
                </a:solidFill>
              </a:defRPr>
            </a:lvl1pPr>
          </a:lstStyle>
          <a:p>
            <a:r>
              <a:rPr lang="en-GB" dirty="0"/>
              <a:t>line 1 in Dark red </a:t>
            </a:r>
            <a:br>
              <a:rPr lang="en-GB" dirty="0"/>
            </a:br>
            <a:r>
              <a:rPr lang="en-GB" dirty="0"/>
              <a:t>Line 2 in Bright Red</a:t>
            </a:r>
          </a:p>
        </p:txBody>
      </p:sp>
      <p:sp>
        <p:nvSpPr>
          <p:cNvPr id="6" name="Text Placeholder 7"/>
          <p:cNvSpPr>
            <a:spLocks noGrp="1"/>
          </p:cNvSpPr>
          <p:nvPr>
            <p:ph type="body" sz="quarter" idx="12" hasCustomPrompt="1"/>
          </p:nvPr>
        </p:nvSpPr>
        <p:spPr>
          <a:xfrm>
            <a:off x="577849" y="1484313"/>
            <a:ext cx="4714875" cy="288503"/>
          </a:xfrm>
        </p:spPr>
        <p:txBody>
          <a:bodyPr/>
          <a:lstStyle>
            <a:lvl1pPr>
              <a:lnSpc>
                <a:spcPts val="2400"/>
              </a:lnSpc>
              <a:spcAft>
                <a:spcPts val="0"/>
              </a:spcAft>
              <a:defRPr sz="2200" b="0">
                <a:solidFill>
                  <a:schemeClr val="tx1"/>
                </a:solidFill>
                <a:latin typeface="+mj-lt"/>
              </a:defRPr>
            </a:lvl1pPr>
          </a:lstStyle>
          <a:p>
            <a:pPr lvl="0"/>
            <a:r>
              <a:rPr lang="en-US" dirty="0"/>
              <a:t>Subhead L2 </a:t>
            </a:r>
          </a:p>
        </p:txBody>
      </p:sp>
    </p:spTree>
    <p:extLst>
      <p:ext uri="{BB962C8B-B14F-4D97-AF65-F5344CB8AC3E}">
        <p14:creationId xmlns:p14="http://schemas.microsoft.com/office/powerpoint/2010/main" val="1491177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Portrait Bleed Bottom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216400" y="620713"/>
            <a:ext cx="4927600" cy="6237287"/>
          </a:xfrm>
        </p:spPr>
        <p:txBody>
          <a:bodyPr anchor="ctr" anchorCtr="0"/>
          <a:lstStyle>
            <a:lvl1pPr algn="l">
              <a:defRPr/>
            </a:lvl1pPr>
          </a:lstStyle>
          <a:p>
            <a:r>
              <a:rPr lang="en-US"/>
              <a:t>Click icon to add picture</a:t>
            </a:r>
            <a:endParaRPr lang="en-GB"/>
          </a:p>
        </p:txBody>
      </p:sp>
      <p:sp>
        <p:nvSpPr>
          <p:cNvPr id="5" name="Content Placeholder 4"/>
          <p:cNvSpPr>
            <a:spLocks noGrp="1"/>
          </p:cNvSpPr>
          <p:nvPr>
            <p:ph sz="quarter" idx="11" hasCustomPrompt="1"/>
          </p:nvPr>
        </p:nvSpPr>
        <p:spPr>
          <a:xfrm>
            <a:off x="577850" y="1988840"/>
            <a:ext cx="3489325" cy="4319885"/>
          </a:xfrm>
        </p:spPr>
        <p:txBody>
          <a:bodyPr/>
          <a:lstStyle>
            <a:lvl1pPr>
              <a:defRPr/>
            </a:lvl1pPr>
            <a:lvl2pPr>
              <a:defRPr/>
            </a:lvl2pPr>
            <a:lvl3pPr>
              <a:defRPr/>
            </a:lvl3pPr>
            <a:lvl4pPr>
              <a:defRPr/>
            </a:lvl4pPr>
            <a:lvl5pPr>
              <a:defRPr sz="1600">
                <a:solidFill>
                  <a:schemeClr val="bg2"/>
                </a:solidFill>
              </a:defRPr>
            </a:lvl5pPr>
          </a:lstStyle>
          <a:p>
            <a:pPr lvl="0"/>
            <a:r>
              <a:rPr lang="en-US" dirty="0"/>
              <a:t>Subhead L3</a:t>
            </a:r>
          </a:p>
          <a:p>
            <a:pPr lvl="1"/>
            <a:r>
              <a:rPr lang="en-US" dirty="0"/>
              <a:t>Body copy</a:t>
            </a:r>
          </a:p>
          <a:p>
            <a:pPr lvl="2"/>
            <a:r>
              <a:rPr lang="en-US" dirty="0"/>
              <a:t>Body copy bullets</a:t>
            </a:r>
          </a:p>
          <a:p>
            <a:pPr lvl="3"/>
            <a:r>
              <a:rPr lang="en-US" dirty="0"/>
              <a:t>Small copy</a:t>
            </a:r>
          </a:p>
          <a:p>
            <a:pPr lvl="4"/>
            <a:r>
              <a:rPr lang="en-US" dirty="0"/>
              <a:t>Pulled Quote</a:t>
            </a:r>
            <a:endParaRPr lang="en-GB" dirty="0"/>
          </a:p>
        </p:txBody>
      </p:sp>
      <p:sp>
        <p:nvSpPr>
          <p:cNvPr id="6" name="Text Placeholder 7"/>
          <p:cNvSpPr>
            <a:spLocks noGrp="1"/>
          </p:cNvSpPr>
          <p:nvPr>
            <p:ph type="body" sz="quarter" idx="12" hasCustomPrompt="1"/>
          </p:nvPr>
        </p:nvSpPr>
        <p:spPr>
          <a:xfrm>
            <a:off x="577849" y="1484313"/>
            <a:ext cx="4714875" cy="288503"/>
          </a:xfrm>
        </p:spPr>
        <p:txBody>
          <a:bodyPr/>
          <a:lstStyle>
            <a:lvl1pPr>
              <a:lnSpc>
                <a:spcPts val="2400"/>
              </a:lnSpc>
              <a:spcAft>
                <a:spcPts val="0"/>
              </a:spcAft>
              <a:defRPr sz="2200" b="0">
                <a:solidFill>
                  <a:schemeClr val="tx1"/>
                </a:solidFill>
                <a:latin typeface="+mj-lt"/>
              </a:defRPr>
            </a:lvl1pPr>
          </a:lstStyle>
          <a:p>
            <a:pPr lvl="0"/>
            <a:r>
              <a:rPr lang="en-US" dirty="0"/>
              <a:t>Subhead L2 </a:t>
            </a:r>
          </a:p>
        </p:txBody>
      </p:sp>
      <p:sp>
        <p:nvSpPr>
          <p:cNvPr id="2" name="Title 1"/>
          <p:cNvSpPr>
            <a:spLocks noGrp="1"/>
          </p:cNvSpPr>
          <p:nvPr>
            <p:ph type="title" hasCustomPrompt="1"/>
          </p:nvPr>
        </p:nvSpPr>
        <p:spPr>
          <a:xfrm>
            <a:off x="577850" y="638976"/>
            <a:ext cx="4714875" cy="485768"/>
          </a:xfrm>
        </p:spPr>
        <p:txBody>
          <a:bodyPr wrap="square"/>
          <a:lstStyle>
            <a:lvl1pPr>
              <a:defRPr>
                <a:solidFill>
                  <a:schemeClr val="bg1"/>
                </a:solidFill>
              </a:defRPr>
            </a:lvl1pPr>
          </a:lstStyle>
          <a:p>
            <a:r>
              <a:rPr lang="en-GB" dirty="0"/>
              <a:t>line 1 in Dark red </a:t>
            </a:r>
            <a:br>
              <a:rPr lang="en-GB" dirty="0"/>
            </a:br>
            <a:r>
              <a:rPr lang="en-GB" dirty="0"/>
              <a:t>Line 2 in Bright Red</a:t>
            </a:r>
          </a:p>
        </p:txBody>
      </p:sp>
    </p:spTree>
    <p:extLst>
      <p:ext uri="{BB962C8B-B14F-4D97-AF65-F5344CB8AC3E}">
        <p14:creationId xmlns:p14="http://schemas.microsoft.com/office/powerpoint/2010/main" val="1627777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Image with 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p:spPr>
        <p:txBody>
          <a:bodyPr anchor="ctr" anchorCtr="0"/>
          <a:lstStyle/>
          <a:p>
            <a:r>
              <a:rPr lang="en-US"/>
              <a:t>Click icon to add picture</a:t>
            </a:r>
            <a:endParaRPr lang="en-GB"/>
          </a:p>
        </p:txBody>
      </p:sp>
      <p:sp>
        <p:nvSpPr>
          <p:cNvPr id="2" name="Title 1"/>
          <p:cNvSpPr>
            <a:spLocks noGrp="1"/>
          </p:cNvSpPr>
          <p:nvPr>
            <p:ph type="title"/>
          </p:nvPr>
        </p:nvSpPr>
        <p:spPr>
          <a:xfrm>
            <a:off x="576000" y="640800"/>
            <a:ext cx="7121788" cy="555952"/>
          </a:xfrm>
        </p:spPr>
        <p:txBody>
          <a:bodyPr/>
          <a:lstStyle/>
          <a:p>
            <a:r>
              <a:rPr lang="en-US"/>
              <a:t>Click to edit Master title style</a:t>
            </a:r>
            <a:endParaRPr lang="en-GB"/>
          </a:p>
        </p:txBody>
      </p:sp>
    </p:spTree>
    <p:extLst>
      <p:ext uri="{BB962C8B-B14F-4D97-AF65-F5344CB8AC3E}">
        <p14:creationId xmlns:p14="http://schemas.microsoft.com/office/powerpoint/2010/main" val="34042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Imag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nchorCtr="0"/>
          <a:lstStyle/>
          <a:p>
            <a:r>
              <a:rPr lang="en-US"/>
              <a:t>Click icon to add picture</a:t>
            </a:r>
            <a:endParaRPr lang="en-GB"/>
          </a:p>
        </p:txBody>
      </p:sp>
    </p:spTree>
    <p:extLst>
      <p:ext uri="{BB962C8B-B14F-4D97-AF65-F5344CB8AC3E}">
        <p14:creationId xmlns:p14="http://schemas.microsoft.com/office/powerpoint/2010/main" val="286448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ckground Image, Logo and Tex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9144000" cy="6858000"/>
          </a:xfrm>
        </p:spPr>
        <p:txBody>
          <a:bodyPr/>
          <a:lstStyle>
            <a:lvl1pPr>
              <a:defRPr baseline="0"/>
            </a:lvl1pPr>
          </a:lstStyle>
          <a:p>
            <a:r>
              <a:rPr lang="en-GB"/>
              <a:t>Click here and Insert &gt; Picture for background</a:t>
            </a:r>
          </a:p>
        </p:txBody>
      </p:sp>
      <p:sp>
        <p:nvSpPr>
          <p:cNvPr id="4" name="Content Placeholder 3"/>
          <p:cNvSpPr>
            <a:spLocks noGrp="1"/>
          </p:cNvSpPr>
          <p:nvPr>
            <p:ph sz="half" idx="2"/>
          </p:nvPr>
        </p:nvSpPr>
        <p:spPr>
          <a:xfrm>
            <a:off x="4211638" y="2276872"/>
            <a:ext cx="3486150" cy="4031853"/>
          </a:xfrm>
        </p:spPr>
        <p:txBody>
          <a:bodyPr/>
          <a:lstStyle>
            <a:lvl1pPr marL="0" indent="0">
              <a:lnSpc>
                <a:spcPts val="1800"/>
              </a:lnSpc>
              <a:spcAft>
                <a:spcPts val="1800"/>
              </a:spcAft>
              <a:defRPr sz="1600"/>
            </a:lvl1pPr>
            <a:lvl2pPr marL="0" indent="0">
              <a:lnSpc>
                <a:spcPts val="1800"/>
              </a:lnSpc>
              <a:spcAft>
                <a:spcPts val="1800"/>
              </a:spcAft>
              <a:defRPr sz="1600"/>
            </a:lvl2pPr>
            <a:lvl3pPr marL="144000" indent="-144000">
              <a:lnSpc>
                <a:spcPts val="1800"/>
              </a:lnSpc>
              <a:spcAft>
                <a:spcPts val="900"/>
              </a:spcAft>
              <a:defRPr sz="1600"/>
            </a:lvl3pPr>
            <a:lvl4pPr marL="0" indent="0">
              <a:lnSpc>
                <a:spcPts val="1800"/>
              </a:lnSpc>
              <a:spcAft>
                <a:spcPts val="1800"/>
              </a:spcAft>
              <a:defRPr sz="1600"/>
            </a:lvl4pPr>
            <a:lvl5pPr marL="0" indent="0">
              <a:lnSpc>
                <a:spcPts val="1800"/>
              </a:lnSpc>
              <a:spcAft>
                <a:spcPts val="1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3"/>
          <p:cNvSpPr>
            <a:spLocks noGrp="1"/>
          </p:cNvSpPr>
          <p:nvPr>
            <p:ph sz="half" idx="11"/>
          </p:nvPr>
        </p:nvSpPr>
        <p:spPr>
          <a:xfrm>
            <a:off x="576263" y="2276872"/>
            <a:ext cx="3486150" cy="4031853"/>
          </a:xfrm>
        </p:spPr>
        <p:txBody>
          <a:bodyPr/>
          <a:lstStyle>
            <a:lvl1pPr marL="0" indent="0">
              <a:lnSpc>
                <a:spcPts val="1800"/>
              </a:lnSpc>
              <a:spcAft>
                <a:spcPts val="1800"/>
              </a:spcAft>
              <a:defRPr sz="1600"/>
            </a:lvl1pPr>
            <a:lvl2pPr marL="0" indent="0">
              <a:lnSpc>
                <a:spcPts val="1800"/>
              </a:lnSpc>
              <a:spcAft>
                <a:spcPts val="1800"/>
              </a:spcAft>
              <a:defRPr sz="1600"/>
            </a:lvl2pPr>
            <a:lvl3pPr marL="144000" indent="-144000">
              <a:lnSpc>
                <a:spcPts val="1800"/>
              </a:lnSpc>
              <a:spcAft>
                <a:spcPts val="900"/>
              </a:spcAft>
              <a:defRPr sz="1600"/>
            </a:lvl3pPr>
            <a:lvl4pPr marL="0" indent="0">
              <a:lnSpc>
                <a:spcPts val="1800"/>
              </a:lnSpc>
              <a:spcAft>
                <a:spcPts val="1800"/>
              </a:spcAft>
              <a:defRPr sz="1600"/>
            </a:lvl4pPr>
            <a:lvl5pPr marL="0" indent="0">
              <a:lnSpc>
                <a:spcPts val="1800"/>
              </a:lnSpc>
              <a:spcAft>
                <a:spcPts val="1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3"/>
          <p:cNvSpPr>
            <a:spLocks noGrp="1"/>
          </p:cNvSpPr>
          <p:nvPr>
            <p:ph type="pic" sz="quarter" idx="13"/>
          </p:nvPr>
        </p:nvSpPr>
        <p:spPr>
          <a:xfrm>
            <a:off x="576263" y="620713"/>
            <a:ext cx="1839600" cy="1328400"/>
          </a:xfrm>
        </p:spPr>
        <p:txBody>
          <a:bodyPr/>
          <a:lstStyle/>
          <a:p>
            <a:r>
              <a:rPr lang="en-US"/>
              <a:t>Click icon to add picture</a:t>
            </a:r>
            <a:endParaRPr lang="en-GB"/>
          </a:p>
        </p:txBody>
      </p:sp>
    </p:spTree>
    <p:extLst>
      <p:ext uri="{BB962C8B-B14F-4D97-AF65-F5344CB8AC3E}">
        <p14:creationId xmlns:p14="http://schemas.microsoft.com/office/powerpoint/2010/main" val="3639654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ckground Image, Title and Tex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9144000" cy="6858000"/>
          </a:xfrm>
        </p:spPr>
        <p:txBody>
          <a:bodyPr/>
          <a:lstStyle>
            <a:lvl1pPr>
              <a:defRPr baseline="0"/>
            </a:lvl1pPr>
          </a:lstStyle>
          <a:p>
            <a:r>
              <a:rPr lang="en-GB"/>
              <a:t>Click here and Insert &gt; Picture for background</a:t>
            </a:r>
          </a:p>
        </p:txBody>
      </p:sp>
      <p:sp>
        <p:nvSpPr>
          <p:cNvPr id="4" name="Content Placeholder 3"/>
          <p:cNvSpPr>
            <a:spLocks noGrp="1"/>
          </p:cNvSpPr>
          <p:nvPr>
            <p:ph sz="half" idx="2"/>
          </p:nvPr>
        </p:nvSpPr>
        <p:spPr>
          <a:xfrm>
            <a:off x="4211638" y="2276872"/>
            <a:ext cx="3486150" cy="4031853"/>
          </a:xfrm>
        </p:spPr>
        <p:txBody>
          <a:bodyPr/>
          <a:lstStyle>
            <a:lvl1pPr marL="0" indent="0">
              <a:lnSpc>
                <a:spcPts val="1800"/>
              </a:lnSpc>
              <a:spcAft>
                <a:spcPts val="1800"/>
              </a:spcAft>
              <a:defRPr sz="1600"/>
            </a:lvl1pPr>
            <a:lvl2pPr marL="0" indent="0">
              <a:lnSpc>
                <a:spcPts val="1800"/>
              </a:lnSpc>
              <a:spcAft>
                <a:spcPts val="1800"/>
              </a:spcAft>
              <a:defRPr sz="1600"/>
            </a:lvl2pPr>
            <a:lvl3pPr marL="144000" indent="-144000">
              <a:lnSpc>
                <a:spcPts val="1800"/>
              </a:lnSpc>
              <a:spcAft>
                <a:spcPts val="900"/>
              </a:spcAft>
              <a:defRPr sz="1600"/>
            </a:lvl3pPr>
            <a:lvl4pPr marL="0" indent="0">
              <a:lnSpc>
                <a:spcPts val="1800"/>
              </a:lnSpc>
              <a:spcAft>
                <a:spcPts val="1800"/>
              </a:spcAft>
              <a:defRPr sz="1600"/>
            </a:lvl4pPr>
            <a:lvl5pPr marL="0" indent="0">
              <a:lnSpc>
                <a:spcPts val="1800"/>
              </a:lnSpc>
              <a:spcAft>
                <a:spcPts val="1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3"/>
          <p:cNvSpPr>
            <a:spLocks noGrp="1"/>
          </p:cNvSpPr>
          <p:nvPr>
            <p:ph sz="half" idx="11"/>
          </p:nvPr>
        </p:nvSpPr>
        <p:spPr>
          <a:xfrm>
            <a:off x="576263" y="2276872"/>
            <a:ext cx="3486150" cy="4031853"/>
          </a:xfrm>
        </p:spPr>
        <p:txBody>
          <a:bodyPr/>
          <a:lstStyle>
            <a:lvl1pPr marL="0" indent="0">
              <a:lnSpc>
                <a:spcPts val="1800"/>
              </a:lnSpc>
              <a:spcAft>
                <a:spcPts val="1800"/>
              </a:spcAft>
              <a:defRPr sz="1600"/>
            </a:lvl1pPr>
            <a:lvl2pPr marL="0" indent="0">
              <a:lnSpc>
                <a:spcPts val="1800"/>
              </a:lnSpc>
              <a:spcAft>
                <a:spcPts val="1800"/>
              </a:spcAft>
              <a:defRPr sz="1600"/>
            </a:lvl2pPr>
            <a:lvl3pPr marL="144000" indent="-144000">
              <a:lnSpc>
                <a:spcPts val="1800"/>
              </a:lnSpc>
              <a:spcAft>
                <a:spcPts val="900"/>
              </a:spcAft>
              <a:defRPr sz="1600"/>
            </a:lvl3pPr>
            <a:lvl4pPr marL="0" indent="0">
              <a:lnSpc>
                <a:spcPts val="1800"/>
              </a:lnSpc>
              <a:spcAft>
                <a:spcPts val="1800"/>
              </a:spcAft>
              <a:defRPr sz="1600"/>
            </a:lvl4pPr>
            <a:lvl5pPr marL="0" indent="0">
              <a:lnSpc>
                <a:spcPts val="1800"/>
              </a:lnSpc>
              <a:spcAft>
                <a:spcPts val="1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3" hasCustomPrompt="1"/>
          </p:nvPr>
        </p:nvSpPr>
        <p:spPr>
          <a:xfrm>
            <a:off x="576263" y="640800"/>
            <a:ext cx="7135812" cy="555952"/>
          </a:xfrm>
        </p:spPr>
        <p:txBody>
          <a:bodyPr/>
          <a:lstStyle>
            <a:lvl1pPr>
              <a:defRPr sz="2600" cap="all" baseline="0">
                <a:solidFill>
                  <a:schemeClr val="bg1"/>
                </a:solidFill>
                <a:latin typeface="+mj-lt"/>
              </a:defRPr>
            </a:lvl1pPr>
          </a:lstStyle>
          <a:p>
            <a:pPr lvl="0"/>
            <a:r>
              <a:rPr lang="en-US"/>
              <a:t>Line One.</a:t>
            </a:r>
          </a:p>
        </p:txBody>
      </p:sp>
    </p:spTree>
    <p:extLst>
      <p:ext uri="{BB962C8B-B14F-4D97-AF65-F5344CB8AC3E}">
        <p14:creationId xmlns:p14="http://schemas.microsoft.com/office/powerpoint/2010/main" val="295115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rtner Logo Grid 3 x3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1414756"/>
            <a:ext cx="8056800" cy="4882038"/>
          </a:xfrm>
          <a:prstGeom prst="rect">
            <a:avLst/>
          </a:prstGeom>
        </p:spPr>
      </p:pic>
      <p:sp>
        <p:nvSpPr>
          <p:cNvPr id="5" name="Content Placeholder 4"/>
          <p:cNvSpPr>
            <a:spLocks noGrp="1"/>
          </p:cNvSpPr>
          <p:nvPr>
            <p:ph sz="quarter" idx="10"/>
          </p:nvPr>
        </p:nvSpPr>
        <p:spPr>
          <a:xfrm>
            <a:off x="3288067" y="1429681"/>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p:cNvSpPr>
            <a:spLocks noGrp="1"/>
          </p:cNvSpPr>
          <p:nvPr>
            <p:ph sz="quarter" idx="11"/>
          </p:nvPr>
        </p:nvSpPr>
        <p:spPr>
          <a:xfrm>
            <a:off x="5963902" y="1429681"/>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2"/>
          </p:nvPr>
        </p:nvSpPr>
        <p:spPr>
          <a:xfrm>
            <a:off x="612231" y="1429681"/>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4"/>
          <p:cNvSpPr>
            <a:spLocks noGrp="1"/>
          </p:cNvSpPr>
          <p:nvPr>
            <p:ph sz="quarter" idx="13"/>
          </p:nvPr>
        </p:nvSpPr>
        <p:spPr>
          <a:xfrm>
            <a:off x="3288067" y="3057536"/>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4"/>
          <p:cNvSpPr>
            <a:spLocks noGrp="1"/>
          </p:cNvSpPr>
          <p:nvPr>
            <p:ph sz="quarter" idx="14"/>
          </p:nvPr>
        </p:nvSpPr>
        <p:spPr>
          <a:xfrm>
            <a:off x="5963902" y="3057536"/>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4"/>
          <p:cNvSpPr>
            <a:spLocks noGrp="1"/>
          </p:cNvSpPr>
          <p:nvPr>
            <p:ph sz="quarter" idx="15"/>
          </p:nvPr>
        </p:nvSpPr>
        <p:spPr>
          <a:xfrm>
            <a:off x="612231" y="3057536"/>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6"/>
          </p:nvPr>
        </p:nvSpPr>
        <p:spPr>
          <a:xfrm>
            <a:off x="3288067" y="4686450"/>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4"/>
          <p:cNvSpPr>
            <a:spLocks noGrp="1"/>
          </p:cNvSpPr>
          <p:nvPr>
            <p:ph sz="quarter" idx="17"/>
          </p:nvPr>
        </p:nvSpPr>
        <p:spPr>
          <a:xfrm>
            <a:off x="5963902" y="4686450"/>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4"/>
          <p:cNvSpPr>
            <a:spLocks noGrp="1"/>
          </p:cNvSpPr>
          <p:nvPr>
            <p:ph sz="quarter" idx="18"/>
          </p:nvPr>
        </p:nvSpPr>
        <p:spPr>
          <a:xfrm>
            <a:off x="612231" y="4686450"/>
            <a:ext cx="2628000" cy="1596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06911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rtner Logo Grid 4 x 4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1414756"/>
            <a:ext cx="8056800" cy="4882037"/>
          </a:xfrm>
          <a:prstGeom prst="rect">
            <a:avLst/>
          </a:prstGeom>
        </p:spPr>
      </p:pic>
      <p:sp>
        <p:nvSpPr>
          <p:cNvPr id="7" name="Content Placeholder 4"/>
          <p:cNvSpPr>
            <a:spLocks noGrp="1"/>
          </p:cNvSpPr>
          <p:nvPr>
            <p:ph sz="quarter" idx="12"/>
          </p:nvPr>
        </p:nvSpPr>
        <p:spPr>
          <a:xfrm>
            <a:off x="612231" y="1429654"/>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4"/>
          <p:cNvSpPr>
            <a:spLocks noGrp="1"/>
          </p:cNvSpPr>
          <p:nvPr>
            <p:ph sz="quarter" idx="13"/>
          </p:nvPr>
        </p:nvSpPr>
        <p:spPr>
          <a:xfrm>
            <a:off x="6644595" y="1429654"/>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4"/>
          <p:cNvSpPr>
            <a:spLocks noGrp="1"/>
          </p:cNvSpPr>
          <p:nvPr>
            <p:ph sz="quarter" idx="14"/>
          </p:nvPr>
        </p:nvSpPr>
        <p:spPr>
          <a:xfrm>
            <a:off x="2623019" y="1429654"/>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4"/>
          <p:cNvSpPr>
            <a:spLocks noGrp="1"/>
          </p:cNvSpPr>
          <p:nvPr>
            <p:ph sz="quarter" idx="15"/>
          </p:nvPr>
        </p:nvSpPr>
        <p:spPr>
          <a:xfrm>
            <a:off x="4633807" y="1429654"/>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4"/>
          <p:cNvSpPr>
            <a:spLocks noGrp="1"/>
          </p:cNvSpPr>
          <p:nvPr>
            <p:ph sz="quarter" idx="16"/>
          </p:nvPr>
        </p:nvSpPr>
        <p:spPr>
          <a:xfrm>
            <a:off x="612231" y="2643113"/>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4"/>
          <p:cNvSpPr>
            <a:spLocks noGrp="1"/>
          </p:cNvSpPr>
          <p:nvPr>
            <p:ph sz="quarter" idx="17"/>
          </p:nvPr>
        </p:nvSpPr>
        <p:spPr>
          <a:xfrm>
            <a:off x="6644595" y="2643113"/>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4"/>
          <p:cNvSpPr>
            <a:spLocks noGrp="1"/>
          </p:cNvSpPr>
          <p:nvPr>
            <p:ph sz="quarter" idx="18"/>
          </p:nvPr>
        </p:nvSpPr>
        <p:spPr>
          <a:xfrm>
            <a:off x="2623019" y="2643113"/>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4"/>
          <p:cNvSpPr>
            <a:spLocks noGrp="1"/>
          </p:cNvSpPr>
          <p:nvPr>
            <p:ph sz="quarter" idx="19"/>
          </p:nvPr>
        </p:nvSpPr>
        <p:spPr>
          <a:xfrm>
            <a:off x="4633807" y="2643113"/>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4"/>
          <p:cNvSpPr>
            <a:spLocks noGrp="1"/>
          </p:cNvSpPr>
          <p:nvPr>
            <p:ph sz="quarter" idx="20"/>
          </p:nvPr>
        </p:nvSpPr>
        <p:spPr>
          <a:xfrm>
            <a:off x="612231" y="3862037"/>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4"/>
          <p:cNvSpPr>
            <a:spLocks noGrp="1"/>
          </p:cNvSpPr>
          <p:nvPr>
            <p:ph sz="quarter" idx="21"/>
          </p:nvPr>
        </p:nvSpPr>
        <p:spPr>
          <a:xfrm>
            <a:off x="6644595" y="3862037"/>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4"/>
          <p:cNvSpPr>
            <a:spLocks noGrp="1"/>
          </p:cNvSpPr>
          <p:nvPr>
            <p:ph sz="quarter" idx="22"/>
          </p:nvPr>
        </p:nvSpPr>
        <p:spPr>
          <a:xfrm>
            <a:off x="2623019" y="3862037"/>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4"/>
          <p:cNvSpPr>
            <a:spLocks noGrp="1"/>
          </p:cNvSpPr>
          <p:nvPr>
            <p:ph sz="quarter" idx="23"/>
          </p:nvPr>
        </p:nvSpPr>
        <p:spPr>
          <a:xfrm>
            <a:off x="4633807" y="3862037"/>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4"/>
          <p:cNvSpPr>
            <a:spLocks noGrp="1"/>
          </p:cNvSpPr>
          <p:nvPr>
            <p:ph sz="quarter" idx="24"/>
          </p:nvPr>
        </p:nvSpPr>
        <p:spPr>
          <a:xfrm>
            <a:off x="612231" y="5075496"/>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4"/>
          <p:cNvSpPr>
            <a:spLocks noGrp="1"/>
          </p:cNvSpPr>
          <p:nvPr>
            <p:ph sz="quarter" idx="25"/>
          </p:nvPr>
        </p:nvSpPr>
        <p:spPr>
          <a:xfrm>
            <a:off x="6644595" y="5075496"/>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4"/>
          <p:cNvSpPr>
            <a:spLocks noGrp="1"/>
          </p:cNvSpPr>
          <p:nvPr>
            <p:ph sz="quarter" idx="26"/>
          </p:nvPr>
        </p:nvSpPr>
        <p:spPr>
          <a:xfrm>
            <a:off x="2623019" y="5075496"/>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4"/>
          <p:cNvSpPr>
            <a:spLocks noGrp="1"/>
          </p:cNvSpPr>
          <p:nvPr>
            <p:ph sz="quarter" idx="27"/>
          </p:nvPr>
        </p:nvSpPr>
        <p:spPr>
          <a:xfrm>
            <a:off x="4633807" y="5075496"/>
            <a:ext cx="1959853" cy="117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530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sp>
        <p:nvSpPr>
          <p:cNvPr id="3" name="Subtitle 2"/>
          <p:cNvSpPr>
            <a:spLocks noGrp="1"/>
          </p:cNvSpPr>
          <p:nvPr>
            <p:ph type="subTitle" idx="1" hasCustomPrompt="1"/>
          </p:nvPr>
        </p:nvSpPr>
        <p:spPr>
          <a:xfrm>
            <a:off x="576000" y="2887863"/>
            <a:ext cx="6400800" cy="539488"/>
          </a:xfrm>
        </p:spPr>
        <p:txBody>
          <a:bodyPr/>
          <a:lstStyle>
            <a:lvl1pPr marL="0" indent="0" algn="l">
              <a:lnSpc>
                <a:spcPct val="100000"/>
              </a:lnSpc>
              <a:spcAft>
                <a:spcPts val="0"/>
              </a:spcAft>
              <a:buNone/>
              <a:defRPr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sp>
        <p:nvSpPr>
          <p:cNvPr id="7" name="Date Placeholder 6"/>
          <p:cNvSpPr>
            <a:spLocks noGrp="1"/>
          </p:cNvSpPr>
          <p:nvPr>
            <p:ph type="dt" sz="half" idx="10"/>
          </p:nvPr>
        </p:nvSpPr>
        <p:spPr>
          <a:xfrm>
            <a:off x="577849" y="3544083"/>
            <a:ext cx="3489325" cy="365125"/>
          </a:xfrm>
          <a:prstGeom prst="rect">
            <a:avLst/>
          </a:prstGeom>
        </p:spPr>
        <p:txBody>
          <a:bodyPr lIns="0" tIns="0" rIns="0" bIns="0"/>
          <a:lstStyle>
            <a:lvl1pPr>
              <a:defRPr sz="1600">
                <a:solidFill>
                  <a:srgbClr val="000000"/>
                </a:solidFill>
              </a:defRPr>
            </a:lvl1pPr>
          </a:lstStyle>
          <a:p>
            <a:fld id="{E7ADE499-B1EC-4599-B17D-994264A2A3C2}" type="datetimeFigureOut">
              <a:rPr lang="en-GB" smtClean="0"/>
              <a:t>07/09/2017</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1789401"/>
            <a:ext cx="1780348" cy="57606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Tree>
    <p:extLst>
      <p:ext uri="{BB962C8B-B14F-4D97-AF65-F5344CB8AC3E}">
        <p14:creationId xmlns:p14="http://schemas.microsoft.com/office/powerpoint/2010/main" val="23466494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rtner Logo Grid 5 x 5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1414756"/>
            <a:ext cx="8056800" cy="4882037"/>
          </a:xfrm>
          <a:prstGeom prst="rect">
            <a:avLst/>
          </a:prstGeom>
        </p:spPr>
      </p:pic>
      <p:sp>
        <p:nvSpPr>
          <p:cNvPr id="7" name="Content Placeholder 4"/>
          <p:cNvSpPr>
            <a:spLocks noGrp="1"/>
          </p:cNvSpPr>
          <p:nvPr>
            <p:ph sz="quarter" idx="12"/>
          </p:nvPr>
        </p:nvSpPr>
        <p:spPr>
          <a:xfrm>
            <a:off x="612231" y="1429681"/>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4"/>
          <p:cNvSpPr>
            <a:spLocks noGrp="1"/>
          </p:cNvSpPr>
          <p:nvPr>
            <p:ph sz="quarter" idx="13"/>
          </p:nvPr>
        </p:nvSpPr>
        <p:spPr>
          <a:xfrm>
            <a:off x="7052294" y="1429681"/>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4"/>
          <p:cNvSpPr>
            <a:spLocks noGrp="1"/>
          </p:cNvSpPr>
          <p:nvPr>
            <p:ph sz="quarter" idx="14"/>
          </p:nvPr>
        </p:nvSpPr>
        <p:spPr>
          <a:xfrm>
            <a:off x="2222247" y="1429681"/>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4"/>
          <p:cNvSpPr>
            <a:spLocks noGrp="1"/>
          </p:cNvSpPr>
          <p:nvPr>
            <p:ph sz="quarter" idx="15"/>
          </p:nvPr>
        </p:nvSpPr>
        <p:spPr>
          <a:xfrm>
            <a:off x="3832263" y="1429681"/>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4"/>
          <p:cNvSpPr>
            <a:spLocks noGrp="1"/>
          </p:cNvSpPr>
          <p:nvPr>
            <p:ph sz="quarter" idx="16"/>
          </p:nvPr>
        </p:nvSpPr>
        <p:spPr>
          <a:xfrm>
            <a:off x="5442279" y="1429681"/>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4"/>
          <p:cNvSpPr>
            <a:spLocks noGrp="1"/>
          </p:cNvSpPr>
          <p:nvPr>
            <p:ph sz="quarter" idx="17"/>
          </p:nvPr>
        </p:nvSpPr>
        <p:spPr>
          <a:xfrm>
            <a:off x="612231" y="2399163"/>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4"/>
          <p:cNvSpPr>
            <a:spLocks noGrp="1"/>
          </p:cNvSpPr>
          <p:nvPr>
            <p:ph sz="quarter" idx="18"/>
          </p:nvPr>
        </p:nvSpPr>
        <p:spPr>
          <a:xfrm>
            <a:off x="7052294" y="2399163"/>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4"/>
          <p:cNvSpPr>
            <a:spLocks noGrp="1"/>
          </p:cNvSpPr>
          <p:nvPr>
            <p:ph sz="quarter" idx="19"/>
          </p:nvPr>
        </p:nvSpPr>
        <p:spPr>
          <a:xfrm>
            <a:off x="2222247" y="2399163"/>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4"/>
          <p:cNvSpPr>
            <a:spLocks noGrp="1"/>
          </p:cNvSpPr>
          <p:nvPr>
            <p:ph sz="quarter" idx="20"/>
          </p:nvPr>
        </p:nvSpPr>
        <p:spPr>
          <a:xfrm>
            <a:off x="3832263" y="2399163"/>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4"/>
          <p:cNvSpPr>
            <a:spLocks noGrp="1"/>
          </p:cNvSpPr>
          <p:nvPr>
            <p:ph sz="quarter" idx="21"/>
          </p:nvPr>
        </p:nvSpPr>
        <p:spPr>
          <a:xfrm>
            <a:off x="5442279" y="2399163"/>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4"/>
          <p:cNvSpPr>
            <a:spLocks noGrp="1"/>
          </p:cNvSpPr>
          <p:nvPr>
            <p:ph sz="quarter" idx="22"/>
          </p:nvPr>
        </p:nvSpPr>
        <p:spPr>
          <a:xfrm>
            <a:off x="612231" y="3382026"/>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4"/>
          <p:cNvSpPr>
            <a:spLocks noGrp="1"/>
          </p:cNvSpPr>
          <p:nvPr>
            <p:ph sz="quarter" idx="23"/>
          </p:nvPr>
        </p:nvSpPr>
        <p:spPr>
          <a:xfrm>
            <a:off x="7052294" y="3382026"/>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4"/>
          <p:cNvSpPr>
            <a:spLocks noGrp="1"/>
          </p:cNvSpPr>
          <p:nvPr>
            <p:ph sz="quarter" idx="24"/>
          </p:nvPr>
        </p:nvSpPr>
        <p:spPr>
          <a:xfrm>
            <a:off x="2222247" y="3382026"/>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4"/>
          <p:cNvSpPr>
            <a:spLocks noGrp="1"/>
          </p:cNvSpPr>
          <p:nvPr>
            <p:ph sz="quarter" idx="25"/>
          </p:nvPr>
        </p:nvSpPr>
        <p:spPr>
          <a:xfrm>
            <a:off x="3832263" y="3382026"/>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4"/>
          <p:cNvSpPr>
            <a:spLocks noGrp="1"/>
          </p:cNvSpPr>
          <p:nvPr>
            <p:ph sz="quarter" idx="26"/>
          </p:nvPr>
        </p:nvSpPr>
        <p:spPr>
          <a:xfrm>
            <a:off x="5442279" y="3382026"/>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4"/>
          <p:cNvSpPr>
            <a:spLocks noGrp="1"/>
          </p:cNvSpPr>
          <p:nvPr>
            <p:ph sz="quarter" idx="27"/>
          </p:nvPr>
        </p:nvSpPr>
        <p:spPr>
          <a:xfrm>
            <a:off x="612231" y="435150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4"/>
          <p:cNvSpPr>
            <a:spLocks noGrp="1"/>
          </p:cNvSpPr>
          <p:nvPr>
            <p:ph sz="quarter" idx="28"/>
          </p:nvPr>
        </p:nvSpPr>
        <p:spPr>
          <a:xfrm>
            <a:off x="7052294" y="435150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4"/>
          <p:cNvSpPr>
            <a:spLocks noGrp="1"/>
          </p:cNvSpPr>
          <p:nvPr>
            <p:ph sz="quarter" idx="29"/>
          </p:nvPr>
        </p:nvSpPr>
        <p:spPr>
          <a:xfrm>
            <a:off x="2222247" y="435150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4"/>
          <p:cNvSpPr>
            <a:spLocks noGrp="1"/>
          </p:cNvSpPr>
          <p:nvPr>
            <p:ph sz="quarter" idx="30"/>
          </p:nvPr>
        </p:nvSpPr>
        <p:spPr>
          <a:xfrm>
            <a:off x="3832263" y="435150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ontent Placeholder 4"/>
          <p:cNvSpPr>
            <a:spLocks noGrp="1"/>
          </p:cNvSpPr>
          <p:nvPr>
            <p:ph sz="quarter" idx="31"/>
          </p:nvPr>
        </p:nvSpPr>
        <p:spPr>
          <a:xfrm>
            <a:off x="5442279" y="435150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4"/>
          <p:cNvSpPr>
            <a:spLocks noGrp="1"/>
          </p:cNvSpPr>
          <p:nvPr>
            <p:ph sz="quarter" idx="32"/>
          </p:nvPr>
        </p:nvSpPr>
        <p:spPr>
          <a:xfrm>
            <a:off x="612231" y="533166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4"/>
          <p:cNvSpPr>
            <a:spLocks noGrp="1"/>
          </p:cNvSpPr>
          <p:nvPr>
            <p:ph sz="quarter" idx="33"/>
          </p:nvPr>
        </p:nvSpPr>
        <p:spPr>
          <a:xfrm>
            <a:off x="7052294" y="533166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Content Placeholder 4"/>
          <p:cNvSpPr>
            <a:spLocks noGrp="1"/>
          </p:cNvSpPr>
          <p:nvPr>
            <p:ph sz="quarter" idx="34"/>
          </p:nvPr>
        </p:nvSpPr>
        <p:spPr>
          <a:xfrm>
            <a:off x="2222247" y="533166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4"/>
          <p:cNvSpPr>
            <a:spLocks noGrp="1"/>
          </p:cNvSpPr>
          <p:nvPr>
            <p:ph sz="quarter" idx="35"/>
          </p:nvPr>
        </p:nvSpPr>
        <p:spPr>
          <a:xfrm>
            <a:off x="3832263" y="533166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Content Placeholder 4"/>
          <p:cNvSpPr>
            <a:spLocks noGrp="1"/>
          </p:cNvSpPr>
          <p:nvPr>
            <p:ph sz="quarter" idx="36"/>
          </p:nvPr>
        </p:nvSpPr>
        <p:spPr>
          <a:xfrm>
            <a:off x="5442279" y="5331668"/>
            <a:ext cx="1565974" cy="945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619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0"/>
          </p:nvPr>
        </p:nvSpPr>
        <p:spPr>
          <a:xfrm>
            <a:off x="577850" y="1268413"/>
            <a:ext cx="7119938" cy="5040312"/>
          </a:xfrm>
        </p:spPr>
        <p:txBody>
          <a:bodyPr/>
          <a:lstStyle>
            <a:lvl1pPr>
              <a:defRPr b="0">
                <a:latin typeface="+mn-lt"/>
              </a:defRPr>
            </a:lvl1pPr>
            <a:lvl2pPr>
              <a:defRPr b="1">
                <a:latin typeface="Serifa Std 45 Light" pitchFamily="18"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38344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66722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041726"/>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3720763"/>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458543"/>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324801"/>
            <a:ext cx="3492000" cy="120512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886" y="1324800"/>
            <a:ext cx="1780348" cy="576064"/>
          </a:xfrm>
          <a:prstGeom prst="rect">
            <a:avLst/>
          </a:prstGeom>
        </p:spPr>
      </p:pic>
    </p:spTree>
    <p:extLst>
      <p:ext uri="{BB962C8B-B14F-4D97-AF65-F5344CB8AC3E}">
        <p14:creationId xmlns:p14="http://schemas.microsoft.com/office/powerpoint/2010/main" val="277826119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490359"/>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169396"/>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789401"/>
            <a:ext cx="3492000" cy="1205127"/>
          </a:xfrm>
          <a:prstGeom prst="rect">
            <a:avLst/>
          </a:prstGeom>
        </p:spPr>
      </p:pic>
    </p:spTree>
    <p:extLst>
      <p:ext uri="{BB962C8B-B14F-4D97-AF65-F5344CB8AC3E}">
        <p14:creationId xmlns:p14="http://schemas.microsoft.com/office/powerpoint/2010/main" val="3502362643"/>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958457"/>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637494"/>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293400"/>
            <a:ext cx="3492000" cy="1205127"/>
          </a:xfrm>
          <a:prstGeom prst="rect">
            <a:avLst/>
          </a:prstGeom>
        </p:spPr>
      </p:pic>
    </p:spTree>
    <p:extLst>
      <p:ext uri="{BB962C8B-B14F-4D97-AF65-F5344CB8AC3E}">
        <p14:creationId xmlns:p14="http://schemas.microsoft.com/office/powerpoint/2010/main" val="1233022473"/>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4388400"/>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5067437"/>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761402"/>
            <a:ext cx="3492000" cy="1205127"/>
          </a:xfrm>
          <a:prstGeom prst="rect">
            <a:avLst/>
          </a:prstGeom>
        </p:spPr>
      </p:pic>
    </p:spTree>
    <p:extLst>
      <p:ext uri="{BB962C8B-B14F-4D97-AF65-F5344CB8AC3E}">
        <p14:creationId xmlns:p14="http://schemas.microsoft.com/office/powerpoint/2010/main" val="826000878"/>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041726"/>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3720763"/>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458543"/>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324801"/>
            <a:ext cx="3268800" cy="1208536"/>
          </a:xfrm>
          <a:prstGeom prst="rect">
            <a:avLst/>
          </a:prstGeom>
        </p:spPr>
      </p:pic>
    </p:spTree>
    <p:extLst>
      <p:ext uri="{BB962C8B-B14F-4D97-AF65-F5344CB8AC3E}">
        <p14:creationId xmlns:p14="http://schemas.microsoft.com/office/powerpoint/2010/main" val="351399046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490359"/>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169396"/>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789401"/>
            <a:ext cx="3268800" cy="1208536"/>
          </a:xfrm>
          <a:prstGeom prst="rect">
            <a:avLst/>
          </a:prstGeom>
        </p:spPr>
      </p:pic>
    </p:spTree>
    <p:extLst>
      <p:ext uri="{BB962C8B-B14F-4D97-AF65-F5344CB8AC3E}">
        <p14:creationId xmlns:p14="http://schemas.microsoft.com/office/powerpoint/2010/main" val="373712718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958457"/>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637494"/>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293400"/>
            <a:ext cx="3268800" cy="1208536"/>
          </a:xfrm>
          <a:prstGeom prst="rect">
            <a:avLst/>
          </a:prstGeom>
        </p:spPr>
      </p:pic>
    </p:spTree>
    <p:extLst>
      <p:ext uri="{BB962C8B-B14F-4D97-AF65-F5344CB8AC3E}">
        <p14:creationId xmlns:p14="http://schemas.microsoft.com/office/powerpoint/2010/main" val="365422869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sp>
        <p:nvSpPr>
          <p:cNvPr id="3" name="Subtitle 2"/>
          <p:cNvSpPr>
            <a:spLocks noGrp="1"/>
          </p:cNvSpPr>
          <p:nvPr>
            <p:ph type="subTitle" idx="1" hasCustomPrompt="1"/>
          </p:nvPr>
        </p:nvSpPr>
        <p:spPr>
          <a:xfrm>
            <a:off x="584200" y="3445529"/>
            <a:ext cx="6400800" cy="262880"/>
          </a:xfrm>
        </p:spPr>
        <p:txBody>
          <a:bodyPr/>
          <a:lstStyle>
            <a:lvl1pPr marL="0" indent="0" algn="l">
              <a:lnSpc>
                <a:spcPct val="100000"/>
              </a:lnSpc>
              <a:spcAft>
                <a:spcPts val="0"/>
              </a:spcAft>
              <a:buNone/>
              <a:defRPr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sp>
        <p:nvSpPr>
          <p:cNvPr id="7" name="Date Placeholder 6"/>
          <p:cNvSpPr>
            <a:spLocks noGrp="1"/>
          </p:cNvSpPr>
          <p:nvPr>
            <p:ph type="dt" sz="half" idx="10"/>
          </p:nvPr>
        </p:nvSpPr>
        <p:spPr>
          <a:xfrm>
            <a:off x="577849" y="4114532"/>
            <a:ext cx="3489325" cy="360000"/>
          </a:xfrm>
          <a:prstGeom prst="rect">
            <a:avLst/>
          </a:prstGeom>
        </p:spPr>
        <p:txBody>
          <a:bodyPr lIns="0" tIns="0" rIns="0" bIns="0"/>
          <a:lstStyle>
            <a:lvl1pPr>
              <a:defRPr sz="1600">
                <a:solidFill>
                  <a:srgbClr val="000000"/>
                </a:solidFill>
              </a:defRPr>
            </a:lvl1pPr>
          </a:lstStyle>
          <a:p>
            <a:fld id="{E7ADE499-B1EC-4599-B17D-994264A2A3C2}" type="datetimeFigureOut">
              <a:rPr lang="en-GB" smtClean="0"/>
              <a:t>07/09/2017</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2293401"/>
            <a:ext cx="1780348" cy="57606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Tree>
    <p:extLst>
      <p:ext uri="{BB962C8B-B14F-4D97-AF65-F5344CB8AC3E}">
        <p14:creationId xmlns:p14="http://schemas.microsoft.com/office/powerpoint/2010/main" val="37238813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4388400"/>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5067437"/>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761402"/>
            <a:ext cx="3268800" cy="1208536"/>
          </a:xfrm>
          <a:prstGeom prst="rect">
            <a:avLst/>
          </a:prstGeom>
        </p:spPr>
      </p:pic>
    </p:spTree>
    <p:extLst>
      <p:ext uri="{BB962C8B-B14F-4D97-AF65-F5344CB8AC3E}">
        <p14:creationId xmlns:p14="http://schemas.microsoft.com/office/powerpoint/2010/main" val="3330660961"/>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041726"/>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3720763"/>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458543"/>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324801"/>
            <a:ext cx="3366000" cy="1206758"/>
          </a:xfrm>
          <a:prstGeom prst="rect">
            <a:avLst/>
          </a:prstGeom>
        </p:spPr>
      </p:pic>
    </p:spTree>
    <p:extLst>
      <p:ext uri="{BB962C8B-B14F-4D97-AF65-F5344CB8AC3E}">
        <p14:creationId xmlns:p14="http://schemas.microsoft.com/office/powerpoint/2010/main" val="1128820839"/>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490359"/>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169396"/>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789401"/>
            <a:ext cx="3366000" cy="1206758"/>
          </a:xfrm>
          <a:prstGeom prst="rect">
            <a:avLst/>
          </a:prstGeom>
        </p:spPr>
      </p:pic>
    </p:spTree>
    <p:extLst>
      <p:ext uri="{BB962C8B-B14F-4D97-AF65-F5344CB8AC3E}">
        <p14:creationId xmlns:p14="http://schemas.microsoft.com/office/powerpoint/2010/main" val="1952255211"/>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958457"/>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637494"/>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293400"/>
            <a:ext cx="3366000" cy="1206757"/>
          </a:xfrm>
          <a:prstGeom prst="rect">
            <a:avLst/>
          </a:prstGeom>
        </p:spPr>
      </p:pic>
    </p:spTree>
    <p:extLst>
      <p:ext uri="{BB962C8B-B14F-4D97-AF65-F5344CB8AC3E}">
        <p14:creationId xmlns:p14="http://schemas.microsoft.com/office/powerpoint/2010/main" val="4043332643"/>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4388400"/>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5067437"/>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761402"/>
            <a:ext cx="3366000" cy="1206758"/>
          </a:xfrm>
          <a:prstGeom prst="rect">
            <a:avLst/>
          </a:prstGeom>
        </p:spPr>
      </p:pic>
    </p:spTree>
    <p:extLst>
      <p:ext uri="{BB962C8B-B14F-4D97-AF65-F5344CB8AC3E}">
        <p14:creationId xmlns:p14="http://schemas.microsoft.com/office/powerpoint/2010/main" val="1214914948"/>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041726"/>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3720763"/>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458543"/>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324801"/>
            <a:ext cx="3405600" cy="1209599"/>
          </a:xfrm>
          <a:prstGeom prst="rect">
            <a:avLst/>
          </a:prstGeom>
        </p:spPr>
      </p:pic>
    </p:spTree>
    <p:extLst>
      <p:ext uri="{BB962C8B-B14F-4D97-AF65-F5344CB8AC3E}">
        <p14:creationId xmlns:p14="http://schemas.microsoft.com/office/powerpoint/2010/main" val="349590074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490359"/>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169396"/>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789401"/>
            <a:ext cx="3405600" cy="1209599"/>
          </a:xfrm>
          <a:prstGeom prst="rect">
            <a:avLst/>
          </a:prstGeom>
        </p:spPr>
      </p:pic>
    </p:spTree>
    <p:extLst>
      <p:ext uri="{BB962C8B-B14F-4D97-AF65-F5344CB8AC3E}">
        <p14:creationId xmlns:p14="http://schemas.microsoft.com/office/powerpoint/2010/main" val="286097822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958457"/>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637494"/>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293400"/>
            <a:ext cx="3405600" cy="1209599"/>
          </a:xfrm>
          <a:prstGeom prst="rect">
            <a:avLst/>
          </a:prstGeom>
        </p:spPr>
      </p:pic>
    </p:spTree>
    <p:extLst>
      <p:ext uri="{BB962C8B-B14F-4D97-AF65-F5344CB8AC3E}">
        <p14:creationId xmlns:p14="http://schemas.microsoft.com/office/powerpoint/2010/main" val="411566819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4388400"/>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5067437"/>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761402"/>
            <a:ext cx="3405600" cy="1209599"/>
          </a:xfrm>
          <a:prstGeom prst="rect">
            <a:avLst/>
          </a:prstGeom>
        </p:spPr>
      </p:pic>
    </p:spTree>
    <p:extLst>
      <p:ext uri="{BB962C8B-B14F-4D97-AF65-F5344CB8AC3E}">
        <p14:creationId xmlns:p14="http://schemas.microsoft.com/office/powerpoint/2010/main" val="941332926"/>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041726"/>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3720763"/>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458543"/>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324801"/>
            <a:ext cx="3243582" cy="1009241"/>
          </a:xfrm>
          <a:prstGeom prst="rect">
            <a:avLst/>
          </a:prstGeom>
        </p:spPr>
      </p:pic>
    </p:spTree>
    <p:extLst>
      <p:ext uri="{BB962C8B-B14F-4D97-AF65-F5344CB8AC3E}">
        <p14:creationId xmlns:p14="http://schemas.microsoft.com/office/powerpoint/2010/main" val="1244360165"/>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3919685"/>
            <a:ext cx="6400800" cy="262880"/>
          </a:xfrm>
        </p:spPr>
        <p:txBody>
          <a:bodyPr/>
          <a:lstStyle>
            <a:lvl1pPr marL="0" indent="0" algn="l">
              <a:lnSpc>
                <a:spcPct val="100000"/>
              </a:lnSpc>
              <a:spcAft>
                <a:spcPts val="0"/>
              </a:spcAft>
              <a:buNone/>
              <a:defRPr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sp>
        <p:nvSpPr>
          <p:cNvPr id="7" name="Date Placeholder 6"/>
          <p:cNvSpPr>
            <a:spLocks noGrp="1"/>
          </p:cNvSpPr>
          <p:nvPr>
            <p:ph type="dt" sz="half" idx="10"/>
          </p:nvPr>
        </p:nvSpPr>
        <p:spPr>
          <a:xfrm>
            <a:off x="577849" y="4580773"/>
            <a:ext cx="3489325" cy="365125"/>
          </a:xfrm>
          <a:prstGeom prst="rect">
            <a:avLst/>
          </a:prstGeom>
        </p:spPr>
        <p:txBody>
          <a:bodyPr lIns="0" tIns="0" rIns="0" bIns="0"/>
          <a:lstStyle>
            <a:lvl1pPr>
              <a:defRPr sz="1600">
                <a:solidFill>
                  <a:srgbClr val="000000"/>
                </a:solidFill>
              </a:defRPr>
            </a:lvl1pPr>
          </a:lstStyle>
          <a:p>
            <a:fld id="{E7ADE499-B1EC-4599-B17D-994264A2A3C2}" type="datetimeFigureOut">
              <a:rPr lang="en-GB" smtClean="0"/>
              <a:t>07/09/2017</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2761401"/>
            <a:ext cx="1780348" cy="57606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Tree>
    <p:extLst>
      <p:ext uri="{BB962C8B-B14F-4D97-AF65-F5344CB8AC3E}">
        <p14:creationId xmlns:p14="http://schemas.microsoft.com/office/powerpoint/2010/main" val="291819764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490359"/>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169396"/>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789401"/>
            <a:ext cx="3243582" cy="1009241"/>
          </a:xfrm>
          <a:prstGeom prst="rect">
            <a:avLst/>
          </a:prstGeom>
        </p:spPr>
      </p:pic>
    </p:spTree>
    <p:extLst>
      <p:ext uri="{BB962C8B-B14F-4D97-AF65-F5344CB8AC3E}">
        <p14:creationId xmlns:p14="http://schemas.microsoft.com/office/powerpoint/2010/main" val="551068000"/>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958457"/>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637494"/>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sp>
        <p:nvSpPr>
          <p:cNvPr id="9"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293400"/>
            <a:ext cx="3243582" cy="1009241"/>
          </a:xfrm>
          <a:prstGeom prst="rect">
            <a:avLst/>
          </a:prstGeom>
        </p:spPr>
      </p:pic>
    </p:spTree>
    <p:extLst>
      <p:ext uri="{BB962C8B-B14F-4D97-AF65-F5344CB8AC3E}">
        <p14:creationId xmlns:p14="http://schemas.microsoft.com/office/powerpoint/2010/main" val="160782966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4388400"/>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5067437"/>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2761401"/>
            <a:ext cx="3265200" cy="1015968"/>
          </a:xfrm>
          <a:prstGeom prst="rect">
            <a:avLst/>
          </a:prstGeom>
        </p:spPr>
      </p:pic>
    </p:spTree>
    <p:extLst>
      <p:ext uri="{BB962C8B-B14F-4D97-AF65-F5344CB8AC3E}">
        <p14:creationId xmlns:p14="http://schemas.microsoft.com/office/powerpoint/2010/main" val="3558584589"/>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ver Slide 1 Line">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041726"/>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3720763"/>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74" y="1340768"/>
            <a:ext cx="1818000" cy="1307059"/>
          </a:xfrm>
          <a:prstGeom prst="rect">
            <a:avLst/>
          </a:prstGeom>
        </p:spPr>
      </p:pic>
      <p:sp>
        <p:nvSpPr>
          <p:cNvPr id="9" name="Title 1"/>
          <p:cNvSpPr>
            <a:spLocks noGrp="1"/>
          </p:cNvSpPr>
          <p:nvPr>
            <p:ph type="ctrTitle" hasCustomPrompt="1"/>
          </p:nvPr>
        </p:nvSpPr>
        <p:spPr>
          <a:xfrm>
            <a:off x="576000" y="666201"/>
            <a:ext cx="7119938" cy="458543"/>
          </a:xfrm>
        </p:spPr>
        <p:txBody>
          <a:bodyPr wrap="square"/>
          <a:lstStyle>
            <a:lvl1pPr>
              <a:lnSpc>
                <a:spcPts val="3750"/>
              </a:lnSpc>
              <a:defRPr sz="5000" cap="all" baseline="0">
                <a:solidFill>
                  <a:schemeClr val="bg1"/>
                </a:solidFill>
              </a:defRPr>
            </a:lvl1pPr>
          </a:lstStyle>
          <a:p>
            <a:r>
              <a:rPr lang="en-US" dirty="0"/>
              <a:t>Title </a:t>
            </a:r>
            <a:r>
              <a:rPr lang="en-US"/>
              <a:t>Line 01.</a:t>
            </a:r>
            <a:endParaRPr lang="en-GB" dirty="0"/>
          </a:p>
        </p:txBody>
      </p:sp>
    </p:spTree>
    <p:extLst>
      <p:ext uri="{BB962C8B-B14F-4D97-AF65-F5344CB8AC3E}">
        <p14:creationId xmlns:p14="http://schemas.microsoft.com/office/powerpoint/2010/main" val="143544031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ver Slide 2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490359"/>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169396"/>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74" y="1789401"/>
            <a:ext cx="1818000" cy="1307059"/>
          </a:xfrm>
          <a:prstGeom prst="rect">
            <a:avLst/>
          </a:prstGeom>
        </p:spPr>
      </p:pic>
      <p:sp>
        <p:nvSpPr>
          <p:cNvPr id="9" name="Title 1"/>
          <p:cNvSpPr>
            <a:spLocks noGrp="1"/>
          </p:cNvSpPr>
          <p:nvPr>
            <p:ph type="ctrTitle" hasCustomPrompt="1"/>
          </p:nvPr>
        </p:nvSpPr>
        <p:spPr>
          <a:xfrm>
            <a:off x="576000" y="666201"/>
            <a:ext cx="7119938" cy="84398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endParaRPr lang="en-GB" dirty="0"/>
          </a:p>
        </p:txBody>
      </p:sp>
    </p:spTree>
    <p:extLst>
      <p:ext uri="{BB962C8B-B14F-4D97-AF65-F5344CB8AC3E}">
        <p14:creationId xmlns:p14="http://schemas.microsoft.com/office/powerpoint/2010/main" val="375885926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 Slide 3 Lines">
    <p:bg>
      <p:bgRef idx="1001">
        <a:schemeClr val="bg2"/>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6000" y="3958457"/>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4637494"/>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74" y="2293401"/>
            <a:ext cx="1818000" cy="1307059"/>
          </a:xfrm>
          <a:prstGeom prst="rect">
            <a:avLst/>
          </a:prstGeom>
        </p:spPr>
      </p:pic>
      <p:sp>
        <p:nvSpPr>
          <p:cNvPr id="9" name="Title 1"/>
          <p:cNvSpPr>
            <a:spLocks noGrp="1"/>
          </p:cNvSpPr>
          <p:nvPr>
            <p:ph type="ctrTitle" hasCustomPrompt="1"/>
          </p:nvPr>
        </p:nvSpPr>
        <p:spPr>
          <a:xfrm>
            <a:off x="576000" y="666201"/>
            <a:ext cx="7119938" cy="1348040"/>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endParaRPr lang="en-GB" dirty="0"/>
          </a:p>
        </p:txBody>
      </p:sp>
    </p:spTree>
    <p:extLst>
      <p:ext uri="{BB962C8B-B14F-4D97-AF65-F5344CB8AC3E}">
        <p14:creationId xmlns:p14="http://schemas.microsoft.com/office/powerpoint/2010/main" val="326016569"/>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ver Slide 4 Lin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666201"/>
            <a:ext cx="7119938" cy="1817344"/>
          </a:xfrm>
        </p:spPr>
        <p:txBody>
          <a:bodyPr wrap="square"/>
          <a:lstStyle>
            <a:lvl1pPr>
              <a:lnSpc>
                <a:spcPts val="3750"/>
              </a:lnSpc>
              <a:defRPr sz="5000" cap="all" baseline="0">
                <a:solidFill>
                  <a:schemeClr val="bg1"/>
                </a:solidFill>
              </a:defRPr>
            </a:lvl1pPr>
          </a:lstStyle>
          <a:p>
            <a:r>
              <a:rPr lang="en-US" dirty="0"/>
              <a:t>Title Line 01</a:t>
            </a:r>
            <a:br>
              <a:rPr lang="en-US" dirty="0"/>
            </a:br>
            <a:r>
              <a:rPr lang="en-US" dirty="0"/>
              <a:t>Title Line 02</a:t>
            </a:r>
            <a:br>
              <a:rPr lang="en-US" dirty="0"/>
            </a:br>
            <a:r>
              <a:rPr lang="en-US" dirty="0"/>
              <a:t>Title Line 03</a:t>
            </a:r>
            <a:br>
              <a:rPr lang="en-US" dirty="0"/>
            </a:br>
            <a:r>
              <a:rPr lang="en-US" dirty="0"/>
              <a:t>Title Line 04.</a:t>
            </a:r>
            <a:endParaRPr lang="en-GB" dirty="0"/>
          </a:p>
        </p:txBody>
      </p:sp>
      <p:sp>
        <p:nvSpPr>
          <p:cNvPr id="3" name="Subtitle 2"/>
          <p:cNvSpPr>
            <a:spLocks noGrp="1"/>
          </p:cNvSpPr>
          <p:nvPr>
            <p:ph type="subTitle" idx="1" hasCustomPrompt="1"/>
          </p:nvPr>
        </p:nvSpPr>
        <p:spPr>
          <a:xfrm>
            <a:off x="576000" y="4388400"/>
            <a:ext cx="6400800" cy="262880"/>
          </a:xfrm>
        </p:spPr>
        <p:txBody>
          <a:bodyPr/>
          <a:lstStyle>
            <a:lvl1pPr marL="0" indent="0" algn="l">
              <a:lnSpc>
                <a:spcPct val="100000"/>
              </a:lnSpc>
              <a:spcAft>
                <a:spcPts val="0"/>
              </a:spcAft>
              <a:buNone/>
              <a:defRPr b="1">
                <a:solidFill>
                  <a:srgbClr val="000000"/>
                </a:solidFill>
                <a:latin typeface="Serifa Std 45 Ligh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speaker’s name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6192000"/>
            <a:ext cx="3265200" cy="135554"/>
          </a:xfrm>
          <a:prstGeom prst="rect">
            <a:avLst/>
          </a:prstGeom>
        </p:spPr>
      </p:pic>
      <p:sp>
        <p:nvSpPr>
          <p:cNvPr id="7" name="Date Placeholder 6"/>
          <p:cNvSpPr>
            <a:spLocks noGrp="1"/>
          </p:cNvSpPr>
          <p:nvPr>
            <p:ph type="dt" sz="half" idx="10"/>
          </p:nvPr>
        </p:nvSpPr>
        <p:spPr>
          <a:xfrm>
            <a:off x="577849" y="5067437"/>
            <a:ext cx="3489325" cy="365125"/>
          </a:xfrm>
          <a:prstGeom prst="rect">
            <a:avLst/>
          </a:prstGeom>
        </p:spPr>
        <p:txBody>
          <a:bodyPr lIns="0" tIns="0" rIns="0" bIns="0"/>
          <a:lstStyle>
            <a:lvl1pPr>
              <a:defRPr sz="1600">
                <a:solidFill>
                  <a:srgbClr val="000000"/>
                </a:solidFill>
              </a:defRPr>
            </a:lvl1pPr>
          </a:lstStyle>
          <a:p>
            <a:r>
              <a:rPr lang="en-US"/>
              <a:t>Day Month Year (DD Month YYYY)</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674" y="2761401"/>
            <a:ext cx="1818000" cy="1307059"/>
          </a:xfrm>
          <a:prstGeom prst="rect">
            <a:avLst/>
          </a:prstGeom>
        </p:spPr>
      </p:pic>
    </p:spTree>
    <p:extLst>
      <p:ext uri="{BB962C8B-B14F-4D97-AF65-F5344CB8AC3E}">
        <p14:creationId xmlns:p14="http://schemas.microsoft.com/office/powerpoint/2010/main" val="1841769875"/>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011" t="27449" r="20850" b="37884"/>
          <a:stretch/>
        </p:blipFill>
        <p:spPr>
          <a:xfrm>
            <a:off x="0" y="0"/>
            <a:ext cx="9152706" cy="6858000"/>
          </a:xfrm>
          <a:prstGeom prst="rect">
            <a:avLst/>
          </a:prstGeom>
        </p:spPr>
      </p:pic>
      <p:sp>
        <p:nvSpPr>
          <p:cNvPr id="5" name="Title 4"/>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4" name="Content Placeholder 4"/>
          <p:cNvSpPr>
            <a:spLocks noGrp="1"/>
          </p:cNvSpPr>
          <p:nvPr>
            <p:ph sz="quarter" idx="10"/>
          </p:nvPr>
        </p:nvSpPr>
        <p:spPr>
          <a:xfrm>
            <a:off x="576263" y="1124744"/>
            <a:ext cx="7121525" cy="5183981"/>
          </a:xfrm>
        </p:spPr>
        <p:txBody>
          <a:bodyPr/>
          <a:lstStyle>
            <a:lvl1pPr marL="0" indent="0">
              <a:lnSpc>
                <a:spcPts val="2400"/>
              </a:lnSpc>
              <a:spcAft>
                <a:spcPts val="1100"/>
              </a:spcAft>
              <a:tabLst/>
              <a:defRPr sz="2600" b="1" cap="all" baseline="0">
                <a:solidFill>
                  <a:srgbClr val="FFFFFF"/>
                </a:solidFill>
                <a:latin typeface="+mn-lt"/>
              </a:defRPr>
            </a:lvl1pPr>
            <a:lvl2pPr marL="355600" indent="-355600">
              <a:lnSpc>
                <a:spcPts val="2400"/>
              </a:lnSpc>
              <a:spcAft>
                <a:spcPts val="1100"/>
              </a:spcAft>
              <a:defRPr lang="en-US" sz="2600" b="1" kern="1200" cap="all" baseline="0" dirty="0" smtClean="0">
                <a:solidFill>
                  <a:srgbClr val="FFFFFF"/>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9122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638976"/>
            <a:ext cx="7119938" cy="485768"/>
          </a:xfrm>
        </p:spPr>
        <p:txBody>
          <a:bodyPr/>
          <a:lstStyle>
            <a:lvl1pPr>
              <a:defRPr>
                <a:solidFill>
                  <a:schemeClr val="bg1"/>
                </a:solidFill>
              </a:defRPr>
            </a:lvl1pPr>
          </a:lstStyle>
          <a:p>
            <a:r>
              <a:rPr lang="en-GB" dirty="0"/>
              <a:t>Title line Dark red </a:t>
            </a:r>
            <a:br>
              <a:rPr lang="en-GB" dirty="0"/>
            </a:br>
            <a:r>
              <a:rPr lang="en-GB" dirty="0"/>
              <a:t>Title line Bright Red</a:t>
            </a:r>
          </a:p>
        </p:txBody>
      </p:sp>
      <p:sp>
        <p:nvSpPr>
          <p:cNvPr id="5" name="Content Placeholder 4"/>
          <p:cNvSpPr>
            <a:spLocks noGrp="1"/>
          </p:cNvSpPr>
          <p:nvPr>
            <p:ph sz="quarter" idx="10"/>
          </p:nvPr>
        </p:nvSpPr>
        <p:spPr>
          <a:xfrm>
            <a:off x="576263" y="1484313"/>
            <a:ext cx="7121525" cy="4824412"/>
          </a:xfrm>
        </p:spPr>
        <p:txBody>
          <a:bodyPr/>
          <a:lstStyle>
            <a:lvl1pPr marL="540000" indent="-540000">
              <a:lnSpc>
                <a:spcPts val="2400"/>
              </a:lnSpc>
              <a:spcAft>
                <a:spcPts val="1100"/>
              </a:spcAft>
              <a:tabLst/>
              <a:defRPr sz="2200" b="0">
                <a:latin typeface="+mn-lt"/>
              </a:defRPr>
            </a:lvl1pPr>
            <a:lvl2pPr marL="1080000" indent="-540000">
              <a:lnSpc>
                <a:spcPts val="2400"/>
              </a:lnSpc>
              <a:spcAft>
                <a:spcPts val="1100"/>
              </a:spcAft>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825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640800"/>
            <a:ext cx="7121788" cy="521200"/>
          </a:xfrm>
        </p:spPr>
        <p:txBody>
          <a:bodyPr wrap="square"/>
          <a:lstStyle>
            <a:lvl1pPr>
              <a:defRPr>
                <a:solidFill>
                  <a:schemeClr val="bg1"/>
                </a:solidFill>
              </a:defRPr>
            </a:lvl1pPr>
          </a:lstStyle>
          <a:p>
            <a:r>
              <a:rPr lang="en-GB" dirty="0"/>
              <a:t>Title line Dark red </a:t>
            </a:r>
            <a:br>
              <a:rPr lang="en-GB" dirty="0"/>
            </a:br>
            <a:r>
              <a:rPr lang="en-GB" dirty="0"/>
              <a:t>Title line Bright Red.</a:t>
            </a:r>
          </a:p>
        </p:txBody>
      </p:sp>
      <p:sp>
        <p:nvSpPr>
          <p:cNvPr id="3" name="Content Placeholder 2"/>
          <p:cNvSpPr>
            <a:spLocks noGrp="1"/>
          </p:cNvSpPr>
          <p:nvPr>
            <p:ph idx="1" hasCustomPrompt="1"/>
          </p:nvPr>
        </p:nvSpPr>
        <p:spPr>
          <a:xfrm>
            <a:off x="577850" y="2924943"/>
            <a:ext cx="7119938" cy="3384000"/>
          </a:xfrm>
        </p:spPr>
        <p:txBody>
          <a:bodyPr/>
          <a:lstStyle>
            <a:lvl1pPr>
              <a:defRPr b="1"/>
            </a:lvl1pPr>
            <a:lvl2pPr>
              <a:defRPr/>
            </a:lvl2pPr>
            <a:lvl3pPr>
              <a:defRPr baseline="0"/>
            </a:lvl3pPr>
            <a:lvl4pPr>
              <a:defRPr baseline="0"/>
            </a:lvl4pPr>
            <a:lvl5pPr>
              <a:lnSpc>
                <a:spcPts val="1300"/>
              </a:lnSpc>
              <a:spcAft>
                <a:spcPts val="0"/>
              </a:spcAft>
              <a:defRPr sz="1600" b="1" cap="all" baseline="0">
                <a:solidFill>
                  <a:schemeClr val="bg2"/>
                </a:solidFill>
              </a:defRPr>
            </a:lvl5pPr>
          </a:lstStyle>
          <a:p>
            <a:pPr lvl="0"/>
            <a:r>
              <a:rPr lang="en-US" dirty="0"/>
              <a:t>Subhead L3</a:t>
            </a:r>
          </a:p>
          <a:p>
            <a:pPr lvl="1"/>
            <a:r>
              <a:rPr lang="en-US" dirty="0"/>
              <a:t>Body copy</a:t>
            </a:r>
          </a:p>
          <a:p>
            <a:pPr lvl="2"/>
            <a:r>
              <a:rPr lang="en-US" dirty="0"/>
              <a:t>Body copy bullets</a:t>
            </a:r>
          </a:p>
          <a:p>
            <a:pPr lvl="3"/>
            <a:r>
              <a:rPr lang="en-US" dirty="0"/>
              <a:t>Small copy</a:t>
            </a:r>
          </a:p>
          <a:p>
            <a:pPr lvl="4"/>
            <a:r>
              <a:rPr lang="en-US" dirty="0"/>
              <a:t>Pulled quote</a:t>
            </a:r>
            <a:endParaRPr lang="en-GB" dirty="0"/>
          </a:p>
        </p:txBody>
      </p:sp>
      <p:sp>
        <p:nvSpPr>
          <p:cNvPr id="8" name="Text Placeholder 7"/>
          <p:cNvSpPr>
            <a:spLocks noGrp="1"/>
          </p:cNvSpPr>
          <p:nvPr>
            <p:ph type="body" sz="quarter" idx="10" hasCustomPrompt="1"/>
          </p:nvPr>
        </p:nvSpPr>
        <p:spPr>
          <a:xfrm>
            <a:off x="577850" y="1484313"/>
            <a:ext cx="7119938" cy="576535"/>
          </a:xfrm>
        </p:spPr>
        <p:txBody>
          <a:bodyPr/>
          <a:lstStyle>
            <a:lvl1pPr>
              <a:lnSpc>
                <a:spcPts val="2400"/>
              </a:lnSpc>
              <a:spcAft>
                <a:spcPts val="0"/>
              </a:spcAft>
              <a:defRPr sz="2200" b="0">
                <a:solidFill>
                  <a:schemeClr val="tx1"/>
                </a:solidFill>
                <a:latin typeface="+mj-lt"/>
              </a:defRPr>
            </a:lvl1pPr>
          </a:lstStyle>
          <a:p>
            <a:pPr lvl="0"/>
            <a:r>
              <a:rPr lang="en-US" dirty="0"/>
              <a:t>Subhead L2 </a:t>
            </a:r>
          </a:p>
        </p:txBody>
      </p:sp>
    </p:spTree>
    <p:extLst>
      <p:ext uri="{BB962C8B-B14F-4D97-AF65-F5344CB8AC3E}">
        <p14:creationId xmlns:p14="http://schemas.microsoft.com/office/powerpoint/2010/main" val="337738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640800"/>
            <a:ext cx="7121788" cy="521200"/>
          </a:xfrm>
        </p:spPr>
        <p:txBody>
          <a:bodyPr wrap="square"/>
          <a:lstStyle>
            <a:lvl1pPr>
              <a:defRPr>
                <a:solidFill>
                  <a:schemeClr val="bg1"/>
                </a:solidFill>
              </a:defRPr>
            </a:lvl1pPr>
          </a:lstStyle>
          <a:p>
            <a:r>
              <a:rPr lang="en-GB" dirty="0"/>
              <a:t>Title line Dark red </a:t>
            </a:r>
            <a:br>
              <a:rPr lang="en-GB" dirty="0"/>
            </a:br>
            <a:r>
              <a:rPr lang="en-GB" dirty="0"/>
              <a:t>Title line Bright Red.</a:t>
            </a:r>
          </a:p>
        </p:txBody>
      </p:sp>
      <p:sp>
        <p:nvSpPr>
          <p:cNvPr id="3" name="Content Placeholder 2"/>
          <p:cNvSpPr>
            <a:spLocks noGrp="1"/>
          </p:cNvSpPr>
          <p:nvPr>
            <p:ph idx="1" hasCustomPrompt="1"/>
          </p:nvPr>
        </p:nvSpPr>
        <p:spPr>
          <a:xfrm>
            <a:off x="577849" y="2924943"/>
            <a:ext cx="3489326" cy="3384000"/>
          </a:xfrm>
        </p:spPr>
        <p:txBody>
          <a:bodyPr/>
          <a:lstStyle>
            <a:lvl1pPr>
              <a:defRPr b="1"/>
            </a:lvl1pPr>
            <a:lvl2pPr>
              <a:defRPr/>
            </a:lvl2pPr>
            <a:lvl3pPr>
              <a:defRPr baseline="0"/>
            </a:lvl3pPr>
            <a:lvl4pPr>
              <a:defRPr baseline="0"/>
            </a:lvl4pPr>
            <a:lvl5pPr>
              <a:lnSpc>
                <a:spcPts val="1300"/>
              </a:lnSpc>
              <a:spcAft>
                <a:spcPts val="0"/>
              </a:spcAft>
              <a:defRPr sz="1600" b="1" cap="all" baseline="0">
                <a:solidFill>
                  <a:schemeClr val="bg2"/>
                </a:solidFill>
              </a:defRPr>
            </a:lvl5pPr>
          </a:lstStyle>
          <a:p>
            <a:pPr lvl="0"/>
            <a:r>
              <a:rPr lang="en-US" dirty="0"/>
              <a:t>Subhead L3</a:t>
            </a:r>
          </a:p>
          <a:p>
            <a:pPr lvl="1"/>
            <a:r>
              <a:rPr lang="en-US" dirty="0"/>
              <a:t>Body copy</a:t>
            </a:r>
          </a:p>
          <a:p>
            <a:pPr lvl="2"/>
            <a:r>
              <a:rPr lang="en-US" dirty="0"/>
              <a:t>Body copy bullets</a:t>
            </a:r>
          </a:p>
          <a:p>
            <a:pPr lvl="3"/>
            <a:r>
              <a:rPr lang="en-US" dirty="0"/>
              <a:t>Small copy</a:t>
            </a:r>
          </a:p>
          <a:p>
            <a:pPr lvl="4"/>
            <a:r>
              <a:rPr lang="en-US" dirty="0"/>
              <a:t>Pulled quote</a:t>
            </a:r>
            <a:endParaRPr lang="en-GB" dirty="0"/>
          </a:p>
        </p:txBody>
      </p:sp>
      <p:sp>
        <p:nvSpPr>
          <p:cNvPr id="8" name="Text Placeholder 7"/>
          <p:cNvSpPr>
            <a:spLocks noGrp="1"/>
          </p:cNvSpPr>
          <p:nvPr>
            <p:ph type="body" sz="quarter" idx="10" hasCustomPrompt="1"/>
          </p:nvPr>
        </p:nvSpPr>
        <p:spPr>
          <a:xfrm>
            <a:off x="577850" y="1484313"/>
            <a:ext cx="7119938" cy="576535"/>
          </a:xfrm>
        </p:spPr>
        <p:txBody>
          <a:bodyPr/>
          <a:lstStyle>
            <a:lvl1pPr>
              <a:lnSpc>
                <a:spcPts val="2400"/>
              </a:lnSpc>
              <a:spcAft>
                <a:spcPts val="0"/>
              </a:spcAft>
              <a:defRPr sz="2200" b="0">
                <a:solidFill>
                  <a:schemeClr val="tx1"/>
                </a:solidFill>
                <a:latin typeface="+mj-lt"/>
              </a:defRPr>
            </a:lvl1pPr>
          </a:lstStyle>
          <a:p>
            <a:pPr lvl="0"/>
            <a:r>
              <a:rPr lang="en-US" dirty="0"/>
              <a:t>Subhead L2 </a:t>
            </a:r>
          </a:p>
        </p:txBody>
      </p:sp>
      <p:sp>
        <p:nvSpPr>
          <p:cNvPr id="5" name="Content Placeholder 2"/>
          <p:cNvSpPr>
            <a:spLocks noGrp="1"/>
          </p:cNvSpPr>
          <p:nvPr>
            <p:ph idx="11" hasCustomPrompt="1"/>
          </p:nvPr>
        </p:nvSpPr>
        <p:spPr>
          <a:xfrm>
            <a:off x="4211638" y="2924944"/>
            <a:ext cx="3494087" cy="3384000"/>
          </a:xfrm>
        </p:spPr>
        <p:txBody>
          <a:bodyPr/>
          <a:lstStyle>
            <a:lvl1pPr>
              <a:defRPr b="1"/>
            </a:lvl1pPr>
            <a:lvl2pPr>
              <a:defRPr/>
            </a:lvl2pPr>
            <a:lvl3pPr>
              <a:defRPr baseline="0"/>
            </a:lvl3pPr>
            <a:lvl4pPr>
              <a:defRPr baseline="0"/>
            </a:lvl4pPr>
            <a:lvl5pPr>
              <a:lnSpc>
                <a:spcPts val="1300"/>
              </a:lnSpc>
              <a:spcAft>
                <a:spcPts val="0"/>
              </a:spcAft>
              <a:defRPr sz="1600" b="1" cap="all" baseline="0">
                <a:solidFill>
                  <a:schemeClr val="bg2"/>
                </a:solidFill>
              </a:defRPr>
            </a:lvl5pPr>
          </a:lstStyle>
          <a:p>
            <a:pPr lvl="0"/>
            <a:r>
              <a:rPr lang="en-US" dirty="0"/>
              <a:t>Subhead L3</a:t>
            </a:r>
          </a:p>
          <a:p>
            <a:pPr lvl="1"/>
            <a:r>
              <a:rPr lang="en-US" dirty="0"/>
              <a:t>Body copy</a:t>
            </a:r>
          </a:p>
          <a:p>
            <a:pPr lvl="2"/>
            <a:r>
              <a:rPr lang="en-US" dirty="0"/>
              <a:t>Body copy bullets</a:t>
            </a:r>
          </a:p>
          <a:p>
            <a:pPr lvl="3"/>
            <a:r>
              <a:rPr lang="en-US" dirty="0"/>
              <a:t>Small copy</a:t>
            </a:r>
          </a:p>
          <a:p>
            <a:pPr lvl="4"/>
            <a:r>
              <a:rPr lang="en-US" dirty="0"/>
              <a:t>Pulled quote</a:t>
            </a:r>
            <a:endParaRPr lang="en-GB" dirty="0"/>
          </a:p>
        </p:txBody>
      </p:sp>
    </p:spTree>
    <p:extLst>
      <p:ext uri="{BB962C8B-B14F-4D97-AF65-F5344CB8AC3E}">
        <p14:creationId xmlns:p14="http://schemas.microsoft.com/office/powerpoint/2010/main" val="326407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638976"/>
            <a:ext cx="7119938" cy="485768"/>
          </a:xfrm>
        </p:spPr>
        <p:txBody>
          <a:bodyPr/>
          <a:lstStyle>
            <a:lvl1pPr>
              <a:defRPr>
                <a:solidFill>
                  <a:schemeClr val="bg1"/>
                </a:solidFill>
              </a:defRPr>
            </a:lvl1pPr>
          </a:lstStyle>
          <a:p>
            <a:r>
              <a:rPr lang="en-GB" dirty="0"/>
              <a:t>Title line Dark red </a:t>
            </a:r>
            <a:br>
              <a:rPr lang="en-GB" dirty="0"/>
            </a:br>
            <a:r>
              <a:rPr lang="en-GB" dirty="0"/>
              <a:t>Title line Bright Red</a:t>
            </a:r>
          </a:p>
        </p:txBody>
      </p:sp>
      <p:sp>
        <p:nvSpPr>
          <p:cNvPr id="4" name="Content Placeholder 3"/>
          <p:cNvSpPr>
            <a:spLocks noGrp="1"/>
          </p:cNvSpPr>
          <p:nvPr>
            <p:ph sz="quarter" idx="11"/>
          </p:nvPr>
        </p:nvSpPr>
        <p:spPr>
          <a:xfrm>
            <a:off x="576263" y="1484313"/>
            <a:ext cx="7121525" cy="482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582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4.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5.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6.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7"/>
            <a:ext cx="7119938" cy="4572000"/>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2912081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49" r:id="rId22"/>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rgbClr val="000000"/>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8"/>
            <a:ext cx="7119938" cy="4525963"/>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20598265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chemeClr val="tx2"/>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chemeClr val="tx2"/>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chemeClr val="tx2"/>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chemeClr val="tx2"/>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8"/>
            <a:ext cx="7119938" cy="4525963"/>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49223770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chemeClr val="tx2"/>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chemeClr val="tx2"/>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chemeClr val="tx2"/>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chemeClr val="tx2"/>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8"/>
            <a:ext cx="7119938" cy="4525963"/>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8769914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chemeClr val="tx2"/>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chemeClr val="tx2"/>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chemeClr val="tx2"/>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chemeClr val="tx2"/>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8"/>
            <a:ext cx="7119938" cy="4525963"/>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15333399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chemeClr val="tx2"/>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chemeClr val="tx2"/>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chemeClr val="tx2"/>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chemeClr val="tx2"/>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8"/>
            <a:ext cx="7119938" cy="4525963"/>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260292933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chemeClr val="tx2"/>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chemeClr val="tx2"/>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chemeClr val="tx2"/>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chemeClr val="tx2"/>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640800"/>
            <a:ext cx="7121788" cy="323464"/>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7850" y="1748498"/>
            <a:ext cx="7119938" cy="4525963"/>
          </a:xfrm>
          <a:prstGeom prst="rect">
            <a:avLst/>
          </a:prstGeom>
        </p:spPr>
        <p:txBody>
          <a:bodyPr vert="horz" lIns="0" tIns="0" rIns="0" bIns="0" rtlCol="0">
            <a:noAutofit/>
          </a:bodyPr>
          <a:lstStyle/>
          <a:p>
            <a:pPr lvl="0"/>
            <a:r>
              <a:rPr lang="en-GB" noProof="0" dirty="0"/>
              <a:t>Subhead L3 Serifa Std 45 Light Bold</a:t>
            </a:r>
            <a:endParaRPr lang="en-GB" dirty="0"/>
          </a:p>
          <a:p>
            <a:pPr lvl="1"/>
            <a:r>
              <a:rPr lang="en-GB" dirty="0"/>
              <a:t>Body copy Serifa </a:t>
            </a:r>
            <a:r>
              <a:rPr lang="en-GB" dirty="0" err="1"/>
              <a:t>Std</a:t>
            </a:r>
            <a:r>
              <a:rPr lang="en-GB" dirty="0"/>
              <a:t> 55 Roman</a:t>
            </a:r>
          </a:p>
          <a:p>
            <a:pPr lvl="2"/>
            <a:r>
              <a:rPr lang="en-GB" dirty="0"/>
              <a:t>Body copy bullets Serifa </a:t>
            </a:r>
            <a:r>
              <a:rPr lang="en-GB" dirty="0" err="1"/>
              <a:t>Std</a:t>
            </a:r>
            <a:r>
              <a:rPr lang="en-GB" dirty="0"/>
              <a:t> 55 Roman</a:t>
            </a:r>
          </a:p>
          <a:p>
            <a:pPr lvl="3"/>
            <a:r>
              <a:rPr lang="en-GB" dirty="0"/>
              <a:t>Small copy Serifa </a:t>
            </a:r>
            <a:r>
              <a:rPr lang="en-GB" dirty="0" err="1"/>
              <a:t>Std</a:t>
            </a:r>
            <a:r>
              <a:rPr lang="en-GB" dirty="0"/>
              <a:t> 55 Roman</a:t>
            </a:r>
          </a:p>
          <a:p>
            <a:pPr lvl="4"/>
            <a:r>
              <a:rPr lang="en-GB" dirty="0"/>
              <a:t>Pulled Quote</a:t>
            </a:r>
          </a:p>
        </p:txBody>
      </p:sp>
    </p:spTree>
    <p:extLst>
      <p:ext uri="{BB962C8B-B14F-4D97-AF65-F5344CB8AC3E}">
        <p14:creationId xmlns:p14="http://schemas.microsoft.com/office/powerpoint/2010/main" val="28858879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xStyles>
    <p:title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p:titleStyle>
    <p:bodyStyle>
      <a:lvl1pPr marL="0" indent="0" algn="l" defTabSz="914400" rtl="0" eaLnBrk="1" latinLnBrk="0" hangingPunct="1">
        <a:lnSpc>
          <a:spcPts val="1800"/>
        </a:lnSpc>
        <a:spcBef>
          <a:spcPts val="0"/>
        </a:spcBef>
        <a:spcAft>
          <a:spcPts val="1800"/>
        </a:spcAft>
        <a:buFont typeface="+mj-lt"/>
        <a:buNone/>
        <a:tabLst>
          <a:tab pos="357188" algn="l"/>
        </a:tabLst>
        <a:defRPr sz="1600" b="1" kern="1200" baseline="0">
          <a:solidFill>
            <a:schemeClr val="tx2"/>
          </a:solidFill>
          <a:latin typeface="Serifa Std 45 Light" pitchFamily="18" charset="0"/>
          <a:ea typeface="+mn-ea"/>
          <a:cs typeface="+mn-cs"/>
        </a:defRPr>
      </a:lvl1pPr>
      <a:lvl2pPr marL="0" indent="0" algn="l" defTabSz="914400" rtl="0" eaLnBrk="1" latinLnBrk="0" hangingPunct="1">
        <a:lnSpc>
          <a:spcPts val="1800"/>
        </a:lnSpc>
        <a:spcBef>
          <a:spcPts val="0"/>
        </a:spcBef>
        <a:spcAft>
          <a:spcPts val="1800"/>
        </a:spcAft>
        <a:buFont typeface="Arial" pitchFamily="34" charset="0"/>
        <a:buNone/>
        <a:defRPr sz="1600" b="0" kern="1200">
          <a:solidFill>
            <a:schemeClr val="tx2"/>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chemeClr val="tx2"/>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chemeClr val="tx2"/>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999" y="666201"/>
            <a:ext cx="8070060" cy="1817344"/>
          </a:xfrm>
        </p:spPr>
        <p:txBody>
          <a:bodyPr/>
          <a:lstStyle/>
          <a:p>
            <a:r>
              <a:rPr lang="en-GB" sz="4800" dirty="0">
                <a:solidFill>
                  <a:schemeClr val="tx1"/>
                </a:solidFill>
              </a:rPr>
              <a:t>BINDT Practitioner Session</a:t>
            </a:r>
            <a:br>
              <a:rPr lang="en-GB" sz="4800" dirty="0">
                <a:solidFill>
                  <a:schemeClr val="tx1"/>
                </a:solidFill>
              </a:rPr>
            </a:br>
            <a:r>
              <a:rPr lang="en-GB" sz="4800" dirty="0"/>
              <a:t>“The Grains of truth” </a:t>
            </a:r>
            <a:endParaRPr lang="en-GB" sz="4800" dirty="0">
              <a:solidFill>
                <a:schemeClr val="tx1"/>
              </a:solidFill>
            </a:endParaRPr>
          </a:p>
        </p:txBody>
      </p:sp>
      <p:sp>
        <p:nvSpPr>
          <p:cNvPr id="3" name="Subtitle 2"/>
          <p:cNvSpPr>
            <a:spLocks noGrp="1"/>
          </p:cNvSpPr>
          <p:nvPr>
            <p:ph type="subTitle" idx="1"/>
          </p:nvPr>
        </p:nvSpPr>
        <p:spPr/>
        <p:txBody>
          <a:bodyPr/>
          <a:lstStyle/>
          <a:p>
            <a:r>
              <a:rPr lang="en-GB" dirty="0"/>
              <a:t>Alec Smith</a:t>
            </a:r>
          </a:p>
        </p:txBody>
      </p:sp>
      <p:sp>
        <p:nvSpPr>
          <p:cNvPr id="4" name="Date Placeholder 3"/>
          <p:cNvSpPr>
            <a:spLocks noGrp="1"/>
          </p:cNvSpPr>
          <p:nvPr>
            <p:ph type="dt" sz="half" idx="10"/>
          </p:nvPr>
        </p:nvSpPr>
        <p:spPr/>
        <p:txBody>
          <a:bodyPr/>
          <a:lstStyle/>
          <a:p>
            <a:r>
              <a:rPr lang="en-US" dirty="0"/>
              <a:t>05/09/2017</a:t>
            </a:r>
            <a:endParaRPr lang="en-GB" dirty="0"/>
          </a:p>
        </p:txBody>
      </p:sp>
    </p:spTree>
    <p:extLst>
      <p:ext uri="{BB962C8B-B14F-4D97-AF65-F5344CB8AC3E}">
        <p14:creationId xmlns:p14="http://schemas.microsoft.com/office/powerpoint/2010/main" val="172334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Photography: the early days… </a:t>
            </a:r>
          </a:p>
        </p:txBody>
      </p:sp>
      <p:sp>
        <p:nvSpPr>
          <p:cNvPr id="3" name="Content Placeholder 2"/>
          <p:cNvSpPr>
            <a:spLocks noGrp="1"/>
          </p:cNvSpPr>
          <p:nvPr>
            <p:ph sz="quarter" idx="10"/>
          </p:nvPr>
        </p:nvSpPr>
        <p:spPr>
          <a:xfrm>
            <a:off x="577850" y="1386826"/>
            <a:ext cx="4519251" cy="4409581"/>
          </a:xfrm>
        </p:spPr>
        <p:txBody>
          <a:bodyPr/>
          <a:lstStyle/>
          <a:p>
            <a:pPr marL="0" indent="0"/>
            <a:r>
              <a:rPr lang="en-GB" b="1" u="sng" dirty="0"/>
              <a:t>Frederick Scott Archer</a:t>
            </a:r>
          </a:p>
          <a:p>
            <a:pPr marL="0" indent="0">
              <a:lnSpc>
                <a:spcPct val="100000"/>
              </a:lnSpc>
            </a:pPr>
            <a:r>
              <a:rPr lang="en-GB" sz="1800" dirty="0"/>
              <a:t>Invented an improvement of the </a:t>
            </a:r>
            <a:r>
              <a:rPr lang="en-GB" sz="1800" i="1" dirty="0"/>
              <a:t>calotype</a:t>
            </a:r>
            <a:r>
              <a:rPr lang="en-GB" sz="1800" dirty="0"/>
              <a:t> process.</a:t>
            </a:r>
          </a:p>
          <a:p>
            <a:pPr marL="0" indent="0">
              <a:lnSpc>
                <a:spcPct val="100000"/>
              </a:lnSpc>
            </a:pPr>
            <a:r>
              <a:rPr lang="en-GB" sz="1800" dirty="0"/>
              <a:t>The calotype process was invented by Henry Fox Talbot (also, sometimes, called </a:t>
            </a:r>
            <a:r>
              <a:rPr lang="en-GB" sz="1800" i="1" dirty="0"/>
              <a:t>talbotype</a:t>
            </a:r>
            <a:r>
              <a:rPr lang="en-GB" sz="1800" dirty="0"/>
              <a:t>) which produced a negative image on silver iodide impregnated paper, and a positive image was produced via direct printing.</a:t>
            </a:r>
          </a:p>
          <a:p>
            <a:pPr marL="0" indent="0">
              <a:lnSpc>
                <a:spcPct val="100000"/>
              </a:lnSpc>
            </a:pPr>
            <a:r>
              <a:rPr lang="en-GB" sz="1800" dirty="0"/>
              <a:t>Archer was dissatisfied with the poor definition and contrast of the calotype, and sought a way of combining the resolution of the daguerreotype with the ability of producing multiple copies of the same image permitted by the calotype process.     </a:t>
            </a:r>
          </a:p>
        </p:txBody>
      </p:sp>
      <p:pic>
        <p:nvPicPr>
          <p:cNvPr id="5" name="Picture 4">
            <a:extLst>
              <a:ext uri="{FF2B5EF4-FFF2-40B4-BE49-F238E27FC236}">
                <a16:creationId xmlns:a16="http://schemas.microsoft.com/office/drawing/2014/main" id="{96234A46-33C3-4D80-BAC5-B529CF96E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593" y="1643062"/>
            <a:ext cx="2804680" cy="3897111"/>
          </a:xfrm>
          <a:prstGeom prst="rect">
            <a:avLst/>
          </a:prstGeom>
        </p:spPr>
      </p:pic>
    </p:spTree>
    <p:extLst>
      <p:ext uri="{BB962C8B-B14F-4D97-AF65-F5344CB8AC3E}">
        <p14:creationId xmlns:p14="http://schemas.microsoft.com/office/powerpoint/2010/main" val="40859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Photography: the early days… </a:t>
            </a:r>
          </a:p>
        </p:txBody>
      </p:sp>
      <p:sp>
        <p:nvSpPr>
          <p:cNvPr id="3" name="Content Placeholder 2"/>
          <p:cNvSpPr>
            <a:spLocks noGrp="1"/>
          </p:cNvSpPr>
          <p:nvPr>
            <p:ph sz="quarter" idx="10"/>
          </p:nvPr>
        </p:nvSpPr>
        <p:spPr>
          <a:xfrm>
            <a:off x="637664" y="1566342"/>
            <a:ext cx="4519251" cy="4029247"/>
          </a:xfrm>
        </p:spPr>
        <p:txBody>
          <a:bodyPr/>
          <a:lstStyle/>
          <a:p>
            <a:pPr marL="0" indent="0"/>
            <a:r>
              <a:rPr lang="en-GB" b="1" u="sng" dirty="0"/>
              <a:t>Frederick Scott Archer</a:t>
            </a:r>
          </a:p>
          <a:p>
            <a:pPr marL="0" indent="0">
              <a:lnSpc>
                <a:spcPct val="100000"/>
              </a:lnSpc>
            </a:pPr>
            <a:r>
              <a:rPr lang="en-GB" sz="1800" dirty="0"/>
              <a:t>The result, the </a:t>
            </a:r>
            <a:r>
              <a:rPr lang="en-GB" sz="1800" b="1" i="1" dirty="0"/>
              <a:t>collodion process</a:t>
            </a:r>
            <a:r>
              <a:rPr lang="en-GB" sz="1800" dirty="0"/>
              <a:t>, preceded modern gelatine emulsions.</a:t>
            </a:r>
          </a:p>
          <a:p>
            <a:pPr marL="0" indent="0">
              <a:lnSpc>
                <a:spcPct val="100000"/>
              </a:lnSpc>
            </a:pPr>
            <a:r>
              <a:rPr lang="en-GB" sz="1800" dirty="0"/>
              <a:t>Scott Archer invented the process in 1848, and published it in </a:t>
            </a:r>
            <a:r>
              <a:rPr lang="en-GB" sz="1800" i="1" dirty="0"/>
              <a:t>The Chemist</a:t>
            </a:r>
            <a:r>
              <a:rPr lang="en-GB" sz="1800" dirty="0"/>
              <a:t> in 1851 – knowingly without a patent, intending it to be a gift to the world. </a:t>
            </a:r>
          </a:p>
          <a:p>
            <a:pPr marL="0" indent="0">
              <a:lnSpc>
                <a:spcPct val="100000"/>
              </a:lnSpc>
            </a:pPr>
            <a:r>
              <a:rPr lang="en-GB" sz="1800" dirty="0"/>
              <a:t>Although, by the end of the 1850s, the collodion process had, almost entirely displaced the Daguerreotype, he died impoverished.</a:t>
            </a:r>
          </a:p>
          <a:p>
            <a:pPr marL="0" indent="0">
              <a:lnSpc>
                <a:spcPct val="100000"/>
              </a:lnSpc>
            </a:pPr>
            <a:r>
              <a:rPr lang="en-GB" sz="1800" dirty="0"/>
              <a:t>An obituary described him as “a very inconspicuous man, of poor health”.     </a:t>
            </a:r>
          </a:p>
        </p:txBody>
      </p:sp>
      <p:pic>
        <p:nvPicPr>
          <p:cNvPr id="5" name="Picture 4">
            <a:extLst>
              <a:ext uri="{FF2B5EF4-FFF2-40B4-BE49-F238E27FC236}">
                <a16:creationId xmlns:a16="http://schemas.microsoft.com/office/drawing/2014/main" id="{96234A46-33C3-4D80-BAC5-B529CF96E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593" y="1643062"/>
            <a:ext cx="2804680" cy="3897111"/>
          </a:xfrm>
          <a:prstGeom prst="rect">
            <a:avLst/>
          </a:prstGeom>
        </p:spPr>
      </p:pic>
    </p:spTree>
    <p:extLst>
      <p:ext uri="{BB962C8B-B14F-4D97-AF65-F5344CB8AC3E}">
        <p14:creationId xmlns:p14="http://schemas.microsoft.com/office/powerpoint/2010/main" val="419969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638976"/>
            <a:ext cx="7697017" cy="485768"/>
          </a:xfrm>
        </p:spPr>
        <p:txBody>
          <a:bodyPr/>
          <a:lstStyle/>
          <a:p>
            <a:r>
              <a:rPr lang="en-GB" dirty="0"/>
              <a:t>Steps in The collodion process:</a:t>
            </a:r>
            <a:br>
              <a:rPr lang="en-GB" dirty="0"/>
            </a:br>
            <a:r>
              <a:rPr lang="en-GB" dirty="0"/>
              <a:t> </a:t>
            </a:r>
          </a:p>
        </p:txBody>
      </p:sp>
      <p:sp>
        <p:nvSpPr>
          <p:cNvPr id="3" name="Content Placeholder 2"/>
          <p:cNvSpPr>
            <a:spLocks noGrp="1"/>
          </p:cNvSpPr>
          <p:nvPr>
            <p:ph sz="quarter" idx="10"/>
          </p:nvPr>
        </p:nvSpPr>
        <p:spPr>
          <a:xfrm>
            <a:off x="577849" y="1219769"/>
            <a:ext cx="4539096" cy="2147870"/>
          </a:xfrm>
        </p:spPr>
        <p:txBody>
          <a:bodyPr/>
          <a:lstStyle/>
          <a:p>
            <a:pPr marL="285750" indent="-285750" algn="just">
              <a:buFont typeface="Arial" panose="020B0604020202020204" pitchFamily="34" charset="0"/>
              <a:buChar char="•"/>
            </a:pPr>
            <a:r>
              <a:rPr lang="en-GB" sz="1800" u="sng" dirty="0"/>
              <a:t>Production of collodion:</a:t>
            </a:r>
            <a:r>
              <a:rPr lang="en-GB" sz="1800" dirty="0"/>
              <a:t> Guncotton (nitrocellulose; ordinary cotton, soaked in nitric &amp; sulphuric acid and permitted to dry) was dissolved in a mixture of alcohol &amp; ether containing potassium iodide. The collodion, a “syrupy” mixture, was poured onto a clean glass plate, to produce an even coating.</a:t>
            </a:r>
            <a:endParaRPr lang="en-GB" sz="1800" u="sng" dirty="0"/>
          </a:p>
          <a:p>
            <a:pPr marL="0" indent="0"/>
            <a:endParaRPr lang="en-GB" sz="1800" dirty="0"/>
          </a:p>
        </p:txBody>
      </p:sp>
      <p:pic>
        <p:nvPicPr>
          <p:cNvPr id="6" name="Picture 5">
            <a:extLst>
              <a:ext uri="{FF2B5EF4-FFF2-40B4-BE49-F238E27FC236}">
                <a16:creationId xmlns:a16="http://schemas.microsoft.com/office/drawing/2014/main" id="{9A40E0D1-5F8C-4831-B08C-FD69DB7E3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845" y="1219768"/>
            <a:ext cx="2667000" cy="1657350"/>
          </a:xfrm>
          <a:prstGeom prst="rect">
            <a:avLst/>
          </a:prstGeom>
        </p:spPr>
      </p:pic>
      <p:pic>
        <p:nvPicPr>
          <p:cNvPr id="8" name="Picture 7">
            <a:extLst>
              <a:ext uri="{FF2B5EF4-FFF2-40B4-BE49-F238E27FC236}">
                <a16:creationId xmlns:a16="http://schemas.microsoft.com/office/drawing/2014/main" id="{96E640E5-4775-4044-84A9-FE3E32F04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574233" y="2515691"/>
            <a:ext cx="1645041" cy="4693206"/>
          </a:xfrm>
          <a:prstGeom prst="rect">
            <a:avLst/>
          </a:prstGeom>
        </p:spPr>
      </p:pic>
      <p:sp>
        <p:nvSpPr>
          <p:cNvPr id="9" name="TextBox 8">
            <a:extLst>
              <a:ext uri="{FF2B5EF4-FFF2-40B4-BE49-F238E27FC236}">
                <a16:creationId xmlns:a16="http://schemas.microsoft.com/office/drawing/2014/main" id="{BAF0CB0C-2E5E-4CA7-81B3-22074058CED9}"/>
              </a:ext>
            </a:extLst>
          </p:cNvPr>
          <p:cNvSpPr txBox="1"/>
          <p:nvPr/>
        </p:nvSpPr>
        <p:spPr>
          <a:xfrm>
            <a:off x="1659791" y="5792147"/>
            <a:ext cx="4742067" cy="230832"/>
          </a:xfrm>
          <a:prstGeom prst="rect">
            <a:avLst/>
          </a:prstGeom>
          <a:noFill/>
        </p:spPr>
        <p:txBody>
          <a:bodyPr wrap="none" lIns="0" tIns="0" rIns="0" bIns="0" rtlCol="0">
            <a:spAutoFit/>
          </a:bodyPr>
          <a:lstStyle/>
          <a:p>
            <a:pPr marL="0">
              <a:lnSpc>
                <a:spcPts val="1800"/>
              </a:lnSpc>
              <a:spcAft>
                <a:spcPts val="1800"/>
              </a:spcAft>
            </a:pPr>
            <a:r>
              <a:rPr lang="en-GB" sz="1600" dirty="0">
                <a:solidFill>
                  <a:srgbClr val="000000"/>
                </a:solidFill>
              </a:rPr>
              <a:t>M13 Rocket for Katyusha launcher – nitrocellulose motor</a:t>
            </a:r>
          </a:p>
        </p:txBody>
      </p:sp>
    </p:spTree>
    <p:extLst>
      <p:ext uri="{BB962C8B-B14F-4D97-AF65-F5344CB8AC3E}">
        <p14:creationId xmlns:p14="http://schemas.microsoft.com/office/powerpoint/2010/main" val="205322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638976"/>
            <a:ext cx="7697017" cy="485768"/>
          </a:xfrm>
        </p:spPr>
        <p:txBody>
          <a:bodyPr/>
          <a:lstStyle/>
          <a:p>
            <a:r>
              <a:rPr lang="en-GB" dirty="0"/>
              <a:t>Steps in The collodion process:</a:t>
            </a:r>
            <a:br>
              <a:rPr lang="en-GB" dirty="0"/>
            </a:br>
            <a:r>
              <a:rPr lang="en-GB" dirty="0"/>
              <a:t> </a:t>
            </a:r>
          </a:p>
        </p:txBody>
      </p:sp>
      <p:sp>
        <p:nvSpPr>
          <p:cNvPr id="3" name="Content Placeholder 2"/>
          <p:cNvSpPr>
            <a:spLocks noGrp="1"/>
          </p:cNvSpPr>
          <p:nvPr>
            <p:ph sz="quarter" idx="10"/>
          </p:nvPr>
        </p:nvSpPr>
        <p:spPr>
          <a:xfrm>
            <a:off x="577849" y="1349072"/>
            <a:ext cx="4539096" cy="4248159"/>
          </a:xfrm>
        </p:spPr>
        <p:txBody>
          <a:bodyPr/>
          <a:lstStyle/>
          <a:p>
            <a:pPr marL="285750" indent="-285750">
              <a:buFont typeface="Arial" panose="020B0604020202020204" pitchFamily="34" charset="0"/>
              <a:buChar char="•"/>
            </a:pPr>
            <a:r>
              <a:rPr lang="en-GB" sz="1800" u="sng" dirty="0"/>
              <a:t>Sensitisation:</a:t>
            </a:r>
            <a:r>
              <a:rPr lang="en-GB" sz="1800" dirty="0"/>
              <a:t> When the collodion was set, but not dry, the plate was immersed in a solution of silver nitrate, which reacts with potassium iodide to produce silver iodide.</a:t>
            </a:r>
            <a:endParaRPr lang="en-GB" sz="1800" u="sng" dirty="0"/>
          </a:p>
          <a:p>
            <a:pPr marL="285750" indent="-285750">
              <a:buFont typeface="Arial" panose="020B0604020202020204" pitchFamily="34" charset="0"/>
              <a:buChar char="•"/>
            </a:pPr>
            <a:endParaRPr lang="en-GB" sz="1800" u="sng" dirty="0"/>
          </a:p>
          <a:p>
            <a:pPr marL="285750" indent="-285750">
              <a:buFont typeface="Arial" panose="020B0604020202020204" pitchFamily="34" charset="0"/>
              <a:buChar char="•"/>
            </a:pPr>
            <a:endParaRPr lang="en-GB" sz="1800" u="sng" dirty="0"/>
          </a:p>
          <a:p>
            <a:pPr marL="285750" indent="-285750">
              <a:buFont typeface="Arial" panose="020B0604020202020204" pitchFamily="34" charset="0"/>
              <a:buChar char="•"/>
            </a:pPr>
            <a:r>
              <a:rPr lang="en-GB" sz="1800" u="sng" dirty="0"/>
              <a:t>Exposure:</a:t>
            </a:r>
            <a:r>
              <a:rPr lang="en-GB" sz="1800" dirty="0"/>
              <a:t> The plate was placed in a holder, and exposed while still wet – the process was, also, known as the “wet collodion process”.</a:t>
            </a:r>
          </a:p>
          <a:p>
            <a:pPr marL="0" indent="0"/>
            <a:endParaRPr lang="en-GB" sz="1800" dirty="0"/>
          </a:p>
        </p:txBody>
      </p:sp>
      <p:pic>
        <p:nvPicPr>
          <p:cNvPr id="5" name="Picture 4">
            <a:extLst>
              <a:ext uri="{FF2B5EF4-FFF2-40B4-BE49-F238E27FC236}">
                <a16:creationId xmlns:a16="http://schemas.microsoft.com/office/drawing/2014/main" id="{99486149-E1E7-4A27-8E04-C1A4FA654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336" y="1124744"/>
            <a:ext cx="1862661" cy="1840129"/>
          </a:xfrm>
          <a:prstGeom prst="rect">
            <a:avLst/>
          </a:prstGeom>
        </p:spPr>
      </p:pic>
      <p:pic>
        <p:nvPicPr>
          <p:cNvPr id="9" name="Picture 8">
            <a:extLst>
              <a:ext uri="{FF2B5EF4-FFF2-40B4-BE49-F238E27FC236}">
                <a16:creationId xmlns:a16="http://schemas.microsoft.com/office/drawing/2014/main" id="{D8182D16-EF1D-4CD3-B258-9DDA0BE2E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336" y="3541281"/>
            <a:ext cx="1821412" cy="1825048"/>
          </a:xfrm>
          <a:prstGeom prst="rect">
            <a:avLst/>
          </a:prstGeom>
        </p:spPr>
      </p:pic>
    </p:spTree>
    <p:extLst>
      <p:ext uri="{BB962C8B-B14F-4D97-AF65-F5344CB8AC3E}">
        <p14:creationId xmlns:p14="http://schemas.microsoft.com/office/powerpoint/2010/main" val="362265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638976"/>
            <a:ext cx="7697017" cy="485768"/>
          </a:xfrm>
        </p:spPr>
        <p:txBody>
          <a:bodyPr/>
          <a:lstStyle/>
          <a:p>
            <a:r>
              <a:rPr lang="en-GB" dirty="0"/>
              <a:t>Steps in The collodion process:</a:t>
            </a:r>
            <a:br>
              <a:rPr lang="en-GB" dirty="0"/>
            </a:br>
            <a:r>
              <a:rPr lang="en-GB" dirty="0"/>
              <a:t> </a:t>
            </a:r>
          </a:p>
        </p:txBody>
      </p:sp>
      <p:sp>
        <p:nvSpPr>
          <p:cNvPr id="3" name="Content Placeholder 2"/>
          <p:cNvSpPr>
            <a:spLocks noGrp="1"/>
          </p:cNvSpPr>
          <p:nvPr>
            <p:ph sz="quarter" idx="10"/>
          </p:nvPr>
        </p:nvSpPr>
        <p:spPr>
          <a:xfrm>
            <a:off x="577849" y="1349072"/>
            <a:ext cx="4539096" cy="4248159"/>
          </a:xfrm>
        </p:spPr>
        <p:txBody>
          <a:bodyPr/>
          <a:lstStyle/>
          <a:p>
            <a:pPr marL="285750" indent="-285750">
              <a:buFont typeface="Arial" panose="020B0604020202020204" pitchFamily="34" charset="0"/>
              <a:buChar char="•"/>
            </a:pPr>
            <a:r>
              <a:rPr lang="en-GB" sz="1800" u="sng" dirty="0"/>
              <a:t>Development:</a:t>
            </a:r>
            <a:r>
              <a:rPr lang="en-GB" sz="1800" dirty="0"/>
              <a:t> After exposure, the plate was immediately developed in a solution of pyrogallic and acetic acid. Latterly, the development was carried out using ferrous sulphate.</a:t>
            </a:r>
            <a:endParaRPr lang="en-GB" sz="1800" u="sng" dirty="0"/>
          </a:p>
          <a:p>
            <a:pPr marL="285750" indent="-285750">
              <a:buFont typeface="Arial" panose="020B0604020202020204" pitchFamily="34" charset="0"/>
              <a:buChar char="•"/>
            </a:pPr>
            <a:endParaRPr lang="en-GB" sz="1800" u="sng" dirty="0"/>
          </a:p>
          <a:p>
            <a:pPr marL="285750" lvl="0" indent="-285750">
              <a:buFont typeface="Arial" panose="020B0604020202020204" pitchFamily="34" charset="0"/>
              <a:buChar char="•"/>
            </a:pPr>
            <a:endParaRPr lang="en-GB" sz="1800" u="sng" dirty="0"/>
          </a:p>
          <a:p>
            <a:pPr marL="285750" lvl="0" indent="-285750">
              <a:buFont typeface="Arial" panose="020B0604020202020204" pitchFamily="34" charset="0"/>
              <a:buChar char="•"/>
            </a:pPr>
            <a:r>
              <a:rPr lang="en-GB" sz="1800" u="sng" dirty="0"/>
              <a:t>Fixing:</a:t>
            </a:r>
            <a:r>
              <a:rPr lang="en-GB" sz="1800" dirty="0"/>
              <a:t> Plate was immersed in sodium thiosulphate solution to remove undeveloped silver iodide, then washed and dried. The plate negative was then varnished for protection.</a:t>
            </a:r>
            <a:endParaRPr lang="en-GB" sz="1800" u="sng" dirty="0"/>
          </a:p>
          <a:p>
            <a:pPr marL="0" indent="0"/>
            <a:endParaRPr lang="en-GB" sz="1800" dirty="0"/>
          </a:p>
        </p:txBody>
      </p:sp>
      <p:pic>
        <p:nvPicPr>
          <p:cNvPr id="6" name="Picture 5">
            <a:extLst>
              <a:ext uri="{FF2B5EF4-FFF2-40B4-BE49-F238E27FC236}">
                <a16:creationId xmlns:a16="http://schemas.microsoft.com/office/drawing/2014/main" id="{6283720B-A99D-43C6-9321-2AA7AA7F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442" y="1217105"/>
            <a:ext cx="2016122" cy="1572274"/>
          </a:xfrm>
          <a:prstGeom prst="rect">
            <a:avLst/>
          </a:prstGeom>
        </p:spPr>
      </p:pic>
      <p:pic>
        <p:nvPicPr>
          <p:cNvPr id="8" name="Picture 7">
            <a:extLst>
              <a:ext uri="{FF2B5EF4-FFF2-40B4-BE49-F238E27FC236}">
                <a16:creationId xmlns:a16="http://schemas.microsoft.com/office/drawing/2014/main" id="{DA1550B4-8D87-46C8-A05B-0A1632491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328" y="3519332"/>
            <a:ext cx="1749891" cy="2197976"/>
          </a:xfrm>
          <a:prstGeom prst="rect">
            <a:avLst/>
          </a:prstGeom>
        </p:spPr>
      </p:pic>
    </p:spTree>
    <p:extLst>
      <p:ext uri="{BB962C8B-B14F-4D97-AF65-F5344CB8AC3E}">
        <p14:creationId xmlns:p14="http://schemas.microsoft.com/office/powerpoint/2010/main" val="169599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638976"/>
            <a:ext cx="7697017" cy="485768"/>
          </a:xfrm>
        </p:spPr>
        <p:txBody>
          <a:bodyPr/>
          <a:lstStyle/>
          <a:p>
            <a:r>
              <a:rPr lang="en-GB" dirty="0"/>
              <a:t>Advantages of The collodion process:</a:t>
            </a:r>
            <a:br>
              <a:rPr lang="en-GB" dirty="0"/>
            </a:br>
            <a:r>
              <a:rPr lang="en-GB" dirty="0"/>
              <a:t> </a:t>
            </a:r>
          </a:p>
        </p:txBody>
      </p:sp>
      <p:sp>
        <p:nvSpPr>
          <p:cNvPr id="3" name="Content Placeholder 2"/>
          <p:cNvSpPr>
            <a:spLocks noGrp="1"/>
          </p:cNvSpPr>
          <p:nvPr>
            <p:ph sz="quarter" idx="10"/>
          </p:nvPr>
        </p:nvSpPr>
        <p:spPr>
          <a:xfrm>
            <a:off x="628653" y="1033221"/>
            <a:ext cx="6912842" cy="710636"/>
          </a:xfrm>
        </p:spPr>
        <p:txBody>
          <a:bodyPr/>
          <a:lstStyle/>
          <a:p>
            <a:pPr marL="0" indent="0"/>
            <a:r>
              <a:rPr lang="en-GB" sz="1800" dirty="0"/>
              <a:t>The glass negative could be used to produce multiple copies of the same image, and was, relatively inexpensive, compared to the Daguerreotype.</a:t>
            </a:r>
          </a:p>
        </p:txBody>
      </p:sp>
      <p:sp>
        <p:nvSpPr>
          <p:cNvPr id="9" name="Title 1">
            <a:extLst>
              <a:ext uri="{FF2B5EF4-FFF2-40B4-BE49-F238E27FC236}">
                <a16:creationId xmlns:a16="http://schemas.microsoft.com/office/drawing/2014/main" id="{7709BD99-3F73-4088-94BD-DBAAB0A6029C}"/>
              </a:ext>
            </a:extLst>
          </p:cNvPr>
          <p:cNvSpPr txBox="1">
            <a:spLocks/>
          </p:cNvSpPr>
          <p:nvPr/>
        </p:nvSpPr>
        <p:spPr>
          <a:xfrm>
            <a:off x="628653" y="2223004"/>
            <a:ext cx="7697017" cy="400123"/>
          </a:xfrm>
          <a:prstGeom prst="rect">
            <a:avLst/>
          </a:prstGeom>
        </p:spPr>
        <p:txBody>
          <a:bodyPr vert="horz" wrap="square" lIns="0" tIns="0" rIns="0" bIns="0" rtlCol="0" anchor="t" anchorCtr="0">
            <a:noAutofit/>
          </a:bodyPr>
          <a:lst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a:lstStyle>
          <a:p>
            <a:pPr>
              <a:lnSpc>
                <a:spcPts val="2400"/>
              </a:lnSpc>
            </a:pPr>
            <a:r>
              <a:rPr lang="en-GB" dirty="0"/>
              <a:t>disadvantages of The collodion process:</a:t>
            </a:r>
          </a:p>
          <a:p>
            <a:br>
              <a:rPr lang="en-GB" dirty="0"/>
            </a:br>
            <a:r>
              <a:rPr lang="en-GB" dirty="0"/>
              <a:t> </a:t>
            </a:r>
          </a:p>
        </p:txBody>
      </p:sp>
      <p:sp>
        <p:nvSpPr>
          <p:cNvPr id="11" name="Content Placeholder 2">
            <a:extLst>
              <a:ext uri="{FF2B5EF4-FFF2-40B4-BE49-F238E27FC236}">
                <a16:creationId xmlns:a16="http://schemas.microsoft.com/office/drawing/2014/main" id="{1FD26BEE-4032-4470-ACE7-B755426462F5}"/>
              </a:ext>
            </a:extLst>
          </p:cNvPr>
          <p:cNvSpPr txBox="1">
            <a:spLocks/>
          </p:cNvSpPr>
          <p:nvPr/>
        </p:nvSpPr>
        <p:spPr>
          <a:xfrm>
            <a:off x="628653" y="2842117"/>
            <a:ext cx="6912842" cy="1980652"/>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pPr>
            <a:r>
              <a:rPr lang="en-GB" sz="1800" dirty="0"/>
              <a:t>The entire process, from coating to development, had to be completed before the plate dried – around 10 minutes.</a:t>
            </a:r>
          </a:p>
          <a:p>
            <a:pPr marL="0" indent="0">
              <a:lnSpc>
                <a:spcPct val="100000"/>
              </a:lnSpc>
            </a:pPr>
            <a:r>
              <a:rPr lang="en-GB" sz="1800" dirty="0"/>
              <a:t>If used in the field, it required the use of a mobile darkroom.</a:t>
            </a:r>
          </a:p>
          <a:p>
            <a:pPr marL="0" indent="0"/>
            <a:r>
              <a:rPr lang="en-GB" sz="1800" dirty="0"/>
              <a:t>As with preceding processes, the collodion process was sensitive only to blue light; hence the appearance that sitters in collodion photographs appear to be in mourning, but may have been wearing yellow or pink</a:t>
            </a:r>
          </a:p>
          <a:p>
            <a:pPr marL="0" indent="0"/>
            <a:endParaRPr lang="en-GB" sz="1800" dirty="0"/>
          </a:p>
        </p:txBody>
      </p:sp>
      <p:pic>
        <p:nvPicPr>
          <p:cNvPr id="13" name="Picture 12">
            <a:extLst>
              <a:ext uri="{FF2B5EF4-FFF2-40B4-BE49-F238E27FC236}">
                <a16:creationId xmlns:a16="http://schemas.microsoft.com/office/drawing/2014/main" id="{41FE17B5-32C2-4BB6-9EBA-9A025CFC3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28" y="5224823"/>
            <a:ext cx="2240377" cy="1410277"/>
          </a:xfrm>
          <a:prstGeom prst="rect">
            <a:avLst/>
          </a:prstGeom>
        </p:spPr>
      </p:pic>
      <p:pic>
        <p:nvPicPr>
          <p:cNvPr id="15" name="Picture 14">
            <a:extLst>
              <a:ext uri="{FF2B5EF4-FFF2-40B4-BE49-F238E27FC236}">
                <a16:creationId xmlns:a16="http://schemas.microsoft.com/office/drawing/2014/main" id="{DD213A1A-50FA-4FD3-8A70-F3997E8DD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063" y="5056138"/>
            <a:ext cx="1456457" cy="1578962"/>
          </a:xfrm>
          <a:prstGeom prst="rect">
            <a:avLst/>
          </a:prstGeom>
        </p:spPr>
      </p:pic>
    </p:spTree>
    <p:extLst>
      <p:ext uri="{BB962C8B-B14F-4D97-AF65-F5344CB8AC3E}">
        <p14:creationId xmlns:p14="http://schemas.microsoft.com/office/powerpoint/2010/main" val="120054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Photography: Approaching modernity…? </a:t>
            </a:r>
          </a:p>
        </p:txBody>
      </p:sp>
      <p:sp>
        <p:nvSpPr>
          <p:cNvPr id="3" name="Content Placeholder 2"/>
          <p:cNvSpPr>
            <a:spLocks noGrp="1"/>
          </p:cNvSpPr>
          <p:nvPr>
            <p:ph sz="quarter" idx="10"/>
          </p:nvPr>
        </p:nvSpPr>
        <p:spPr>
          <a:xfrm>
            <a:off x="637664" y="1566342"/>
            <a:ext cx="4519251" cy="4029247"/>
          </a:xfrm>
        </p:spPr>
        <p:txBody>
          <a:bodyPr/>
          <a:lstStyle/>
          <a:p>
            <a:pPr marL="0" indent="0"/>
            <a:r>
              <a:rPr lang="en-GB" b="1" u="sng" dirty="0"/>
              <a:t>Richard Leach Maddox</a:t>
            </a:r>
          </a:p>
          <a:p>
            <a:pPr marL="0" indent="0"/>
            <a:r>
              <a:rPr lang="en-GB" sz="1800" dirty="0"/>
              <a:t>Realised his health was being affected by the ether vapour used in the wet collodion process, Maddox began looking for a substitute, a transparent substance that could bind light sensitive materials to glass. </a:t>
            </a:r>
          </a:p>
          <a:p>
            <a:pPr marL="0" indent="0"/>
            <a:r>
              <a:rPr lang="en-GB" sz="1800" dirty="0"/>
              <a:t>He combined silver bromide with a variety of “vegetable gummy matters” and “starchy substances”. </a:t>
            </a:r>
          </a:p>
          <a:p>
            <a:pPr marL="0" indent="0"/>
            <a:r>
              <a:rPr lang="en-GB" sz="1800" dirty="0"/>
              <a:t>Finally, he tried gelatine from a packet of “Nelson’s Gelatine Granules”.</a:t>
            </a:r>
          </a:p>
          <a:p>
            <a:pPr marL="0" indent="0"/>
            <a:endParaRPr lang="en-GB" sz="1800" dirty="0"/>
          </a:p>
        </p:txBody>
      </p:sp>
      <p:pic>
        <p:nvPicPr>
          <p:cNvPr id="6" name="Picture 5">
            <a:extLst>
              <a:ext uri="{FF2B5EF4-FFF2-40B4-BE49-F238E27FC236}">
                <a16:creationId xmlns:a16="http://schemas.microsoft.com/office/drawing/2014/main" id="{3674EAC1-3844-4D8B-994D-D3C8BC6A6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004" y="1800225"/>
            <a:ext cx="2447925" cy="3257550"/>
          </a:xfrm>
          <a:prstGeom prst="rect">
            <a:avLst/>
          </a:prstGeom>
        </p:spPr>
      </p:pic>
    </p:spTree>
    <p:extLst>
      <p:ext uri="{BB962C8B-B14F-4D97-AF65-F5344CB8AC3E}">
        <p14:creationId xmlns:p14="http://schemas.microsoft.com/office/powerpoint/2010/main" val="216338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Photography: Approaching modernity…? </a:t>
            </a:r>
          </a:p>
        </p:txBody>
      </p:sp>
      <p:sp>
        <p:nvSpPr>
          <p:cNvPr id="3" name="Content Placeholder 2"/>
          <p:cNvSpPr>
            <a:spLocks noGrp="1"/>
          </p:cNvSpPr>
          <p:nvPr>
            <p:ph sz="quarter" idx="10"/>
          </p:nvPr>
        </p:nvSpPr>
        <p:spPr>
          <a:xfrm>
            <a:off x="637664" y="1566342"/>
            <a:ext cx="4519251" cy="4029247"/>
          </a:xfrm>
        </p:spPr>
        <p:txBody>
          <a:bodyPr/>
          <a:lstStyle/>
          <a:p>
            <a:pPr marL="0" indent="0"/>
            <a:r>
              <a:rPr lang="en-GB" b="1" u="sng" dirty="0"/>
              <a:t>Richard Leach Maddox</a:t>
            </a:r>
          </a:p>
          <a:p>
            <a:pPr marL="0" indent="0"/>
            <a:r>
              <a:rPr lang="en-GB" sz="1800" dirty="0"/>
              <a:t>He discovered that the plates could be developed long </a:t>
            </a:r>
            <a:r>
              <a:rPr lang="en-GB" sz="1800"/>
              <a:t>after exposure, </a:t>
            </a:r>
            <a:r>
              <a:rPr lang="en-GB" sz="1800" dirty="0"/>
              <a:t>and that they were around 60x more light sensitive than the dry collodion process.</a:t>
            </a:r>
          </a:p>
          <a:p>
            <a:pPr marL="0" indent="0"/>
            <a:r>
              <a:rPr lang="en-GB" sz="1800" dirty="0"/>
              <a:t>His findings were published, without patent, on 8</a:t>
            </a:r>
            <a:r>
              <a:rPr lang="en-GB" sz="1800" baseline="30000" dirty="0"/>
              <a:t>th</a:t>
            </a:r>
            <a:r>
              <a:rPr lang="en-GB" sz="1800" dirty="0"/>
              <a:t> September, in the </a:t>
            </a:r>
            <a:r>
              <a:rPr lang="en-GB" sz="1800" i="1" dirty="0"/>
              <a:t>“British Journal of Photography”</a:t>
            </a:r>
            <a:r>
              <a:rPr lang="en-GB" sz="1800" dirty="0"/>
              <a:t>, before his trials were fully complete.</a:t>
            </a:r>
          </a:p>
          <a:p>
            <a:pPr marL="0" indent="0"/>
            <a:r>
              <a:rPr lang="en-GB" sz="1800" dirty="0"/>
              <a:t>The lack of patent permitted further improvements to be made to the process in a very short time …</a:t>
            </a:r>
          </a:p>
          <a:p>
            <a:pPr marL="0" indent="0"/>
            <a:endParaRPr lang="en-GB" sz="1800" dirty="0"/>
          </a:p>
        </p:txBody>
      </p:sp>
      <p:pic>
        <p:nvPicPr>
          <p:cNvPr id="6" name="Picture 5">
            <a:extLst>
              <a:ext uri="{FF2B5EF4-FFF2-40B4-BE49-F238E27FC236}">
                <a16:creationId xmlns:a16="http://schemas.microsoft.com/office/drawing/2014/main" id="{3674EAC1-3844-4D8B-994D-D3C8BC6A6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004" y="1800225"/>
            <a:ext cx="2447925" cy="3257550"/>
          </a:xfrm>
          <a:prstGeom prst="rect">
            <a:avLst/>
          </a:prstGeom>
        </p:spPr>
      </p:pic>
    </p:spTree>
    <p:extLst>
      <p:ext uri="{BB962C8B-B14F-4D97-AF65-F5344CB8AC3E}">
        <p14:creationId xmlns:p14="http://schemas.microsoft.com/office/powerpoint/2010/main" val="238415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Photography: Approaching modernity…? </a:t>
            </a:r>
          </a:p>
        </p:txBody>
      </p:sp>
      <p:sp>
        <p:nvSpPr>
          <p:cNvPr id="3" name="Content Placeholder 2"/>
          <p:cNvSpPr>
            <a:spLocks noGrp="1"/>
          </p:cNvSpPr>
          <p:nvPr>
            <p:ph sz="quarter" idx="10"/>
          </p:nvPr>
        </p:nvSpPr>
        <p:spPr>
          <a:xfrm>
            <a:off x="637664" y="1566342"/>
            <a:ext cx="4519251" cy="4029247"/>
          </a:xfrm>
        </p:spPr>
        <p:txBody>
          <a:bodyPr/>
          <a:lstStyle/>
          <a:p>
            <a:pPr marL="0" indent="0"/>
            <a:r>
              <a:rPr lang="en-GB" b="1" u="sng" dirty="0"/>
              <a:t>Charles Harper Bennett</a:t>
            </a:r>
          </a:p>
          <a:p>
            <a:pPr marL="0" indent="0"/>
            <a:r>
              <a:rPr lang="en-GB" sz="1800" dirty="0"/>
              <a:t>Bennett improved the Maddox process in two key ways:</a:t>
            </a:r>
          </a:p>
          <a:p>
            <a:pPr marL="0" indent="0"/>
            <a:r>
              <a:rPr lang="en-GB" sz="1800" dirty="0"/>
              <a:t>1873 – Discovered a method of hardening the gelatine, making it more resistant to physical damage.</a:t>
            </a:r>
          </a:p>
          <a:p>
            <a:pPr marL="0" indent="0"/>
            <a:r>
              <a:rPr lang="en-GB" sz="1800" dirty="0"/>
              <a:t>1878 – Applied a heat treatment process to improve light sensitivity.</a:t>
            </a:r>
          </a:p>
          <a:p>
            <a:pPr marL="0" indent="0"/>
            <a:r>
              <a:rPr lang="en-GB" sz="1800" dirty="0"/>
              <a:t>Now, the plates offered long term storage stability and the possibility of 1/25 second exposure times.</a:t>
            </a:r>
          </a:p>
        </p:txBody>
      </p:sp>
      <p:pic>
        <p:nvPicPr>
          <p:cNvPr id="5" name="Picture 4">
            <a:extLst>
              <a:ext uri="{FF2B5EF4-FFF2-40B4-BE49-F238E27FC236}">
                <a16:creationId xmlns:a16="http://schemas.microsoft.com/office/drawing/2014/main" id="{33A72BAE-E0E7-41D0-BE8F-3E141F605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514" y="1714118"/>
            <a:ext cx="2957783" cy="3429204"/>
          </a:xfrm>
          <a:prstGeom prst="rect">
            <a:avLst/>
          </a:prstGeom>
        </p:spPr>
      </p:pic>
    </p:spTree>
    <p:extLst>
      <p:ext uri="{BB962C8B-B14F-4D97-AF65-F5344CB8AC3E}">
        <p14:creationId xmlns:p14="http://schemas.microsoft.com/office/powerpoint/2010/main" val="419413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Photography: Approaching modernity…? </a:t>
            </a:r>
          </a:p>
        </p:txBody>
      </p:sp>
      <p:sp>
        <p:nvSpPr>
          <p:cNvPr id="3" name="Content Placeholder 2"/>
          <p:cNvSpPr>
            <a:spLocks noGrp="1"/>
          </p:cNvSpPr>
          <p:nvPr>
            <p:ph sz="quarter" idx="10"/>
          </p:nvPr>
        </p:nvSpPr>
        <p:spPr>
          <a:xfrm>
            <a:off x="637664" y="1483219"/>
            <a:ext cx="5689245" cy="2442240"/>
          </a:xfrm>
        </p:spPr>
        <p:txBody>
          <a:bodyPr/>
          <a:lstStyle/>
          <a:p>
            <a:pPr marL="0" indent="0"/>
            <a:r>
              <a:rPr lang="en-GB" b="1" u="sng" dirty="0"/>
              <a:t>George Eastman</a:t>
            </a:r>
          </a:p>
          <a:p>
            <a:pPr marL="0" indent="0"/>
            <a:r>
              <a:rPr lang="en-GB" sz="1800" dirty="0"/>
              <a:t>In 1879, Eastman invented an emulsion coating machine, enabling mass production of photographic dry plates, and in 1880 opened the “Eastman Dry Plate Co.” in Rochester, N.Y.</a:t>
            </a:r>
          </a:p>
          <a:p>
            <a:pPr marL="0" indent="0"/>
            <a:r>
              <a:rPr lang="en-GB" sz="1800" dirty="0"/>
              <a:t>This was one of more than 14 firms manufacturing dry plates.</a:t>
            </a:r>
          </a:p>
        </p:txBody>
      </p:sp>
      <p:pic>
        <p:nvPicPr>
          <p:cNvPr id="6" name="Picture 5">
            <a:extLst>
              <a:ext uri="{FF2B5EF4-FFF2-40B4-BE49-F238E27FC236}">
                <a16:creationId xmlns:a16="http://schemas.microsoft.com/office/drawing/2014/main" id="{4DBBE243-D6FA-4EC7-AE5C-56D61D52B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560" y="1498608"/>
            <a:ext cx="1658621" cy="2177472"/>
          </a:xfrm>
          <a:prstGeom prst="rect">
            <a:avLst/>
          </a:prstGeom>
        </p:spPr>
      </p:pic>
      <p:pic>
        <p:nvPicPr>
          <p:cNvPr id="8" name="Picture 7">
            <a:extLst>
              <a:ext uri="{FF2B5EF4-FFF2-40B4-BE49-F238E27FC236}">
                <a16:creationId xmlns:a16="http://schemas.microsoft.com/office/drawing/2014/main" id="{5E2B60C7-3A04-4BE0-922A-778C83002D09}"/>
              </a:ext>
            </a:extLst>
          </p:cNvPr>
          <p:cNvPicPr>
            <a:picLocks noChangeAspect="1"/>
          </p:cNvPicPr>
          <p:nvPr/>
        </p:nvPicPr>
        <p:blipFill rotWithShape="1">
          <a:blip r:embed="rId3">
            <a:extLst>
              <a:ext uri="{28A0092B-C50C-407E-A947-70E740481C1C}">
                <a14:useLocalDpi xmlns:a14="http://schemas.microsoft.com/office/drawing/2010/main" val="0"/>
              </a:ext>
            </a:extLst>
          </a:blip>
          <a:srcRect l="2834" t="-1" r="1015" b="4004"/>
          <a:stretch/>
        </p:blipFill>
        <p:spPr>
          <a:xfrm>
            <a:off x="757380" y="4186523"/>
            <a:ext cx="2441741" cy="1540018"/>
          </a:xfrm>
          <a:prstGeom prst="rect">
            <a:avLst/>
          </a:prstGeom>
        </p:spPr>
      </p:pic>
      <p:pic>
        <p:nvPicPr>
          <p:cNvPr id="10" name="Picture 9">
            <a:extLst>
              <a:ext uri="{FF2B5EF4-FFF2-40B4-BE49-F238E27FC236}">
                <a16:creationId xmlns:a16="http://schemas.microsoft.com/office/drawing/2014/main" id="{51D533B6-BECA-4859-BB9C-86DDC2B2F8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08"/>
          <a:stretch/>
        </p:blipFill>
        <p:spPr>
          <a:xfrm>
            <a:off x="3379212" y="4112505"/>
            <a:ext cx="2153370" cy="1650989"/>
          </a:xfrm>
          <a:prstGeom prst="rect">
            <a:avLst/>
          </a:prstGeom>
        </p:spPr>
      </p:pic>
      <p:pic>
        <p:nvPicPr>
          <p:cNvPr id="12" name="Picture 11">
            <a:extLst>
              <a:ext uri="{FF2B5EF4-FFF2-40B4-BE49-F238E27FC236}">
                <a16:creationId xmlns:a16="http://schemas.microsoft.com/office/drawing/2014/main" id="{3C321DCD-747D-4C75-9F57-E31B461E1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920" y="4084927"/>
            <a:ext cx="2450811" cy="1656822"/>
          </a:xfrm>
          <a:prstGeom prst="rect">
            <a:avLst/>
          </a:prstGeom>
        </p:spPr>
      </p:pic>
    </p:spTree>
    <p:extLst>
      <p:ext uri="{BB962C8B-B14F-4D97-AF65-F5344CB8AC3E}">
        <p14:creationId xmlns:p14="http://schemas.microsoft.com/office/powerpoint/2010/main" val="122500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Brief history… </a:t>
            </a:r>
          </a:p>
        </p:txBody>
      </p:sp>
      <p:sp>
        <p:nvSpPr>
          <p:cNvPr id="3" name="Content Placeholder 2"/>
          <p:cNvSpPr>
            <a:spLocks noGrp="1"/>
          </p:cNvSpPr>
          <p:nvPr>
            <p:ph sz="quarter" idx="10"/>
          </p:nvPr>
        </p:nvSpPr>
        <p:spPr>
          <a:xfrm>
            <a:off x="577850" y="1330404"/>
            <a:ext cx="7852513" cy="4824412"/>
          </a:xfrm>
        </p:spPr>
        <p:txBody>
          <a:bodyPr/>
          <a:lstStyle/>
          <a:p>
            <a:pPr marL="0" indent="0"/>
            <a:r>
              <a:rPr lang="en-GB" sz="1800" dirty="0"/>
              <a:t> </a:t>
            </a:r>
          </a:p>
          <a:p>
            <a:pPr marL="0" indent="0"/>
            <a:endParaRPr lang="en-GB" sz="1800" dirty="0"/>
          </a:p>
          <a:p>
            <a:pPr marL="0" indent="0"/>
            <a:endParaRPr lang="en-GB" sz="1800" dirty="0"/>
          </a:p>
          <a:p>
            <a:pPr marL="0" indent="0"/>
            <a:r>
              <a:rPr lang="en-GB" sz="1800" dirty="0"/>
              <a:t>Photographic sensitivity is not restricted to silver chloride, silver bromide and silver iodide, but it is the most convenient and efficient system.</a:t>
            </a:r>
          </a:p>
          <a:p>
            <a:pPr marL="0" indent="0"/>
            <a:r>
              <a:rPr lang="en-GB" sz="1800" dirty="0"/>
              <a:t>Hence, the </a:t>
            </a:r>
            <a:r>
              <a:rPr lang="en-GB" sz="1800" i="1" dirty="0"/>
              <a:t>silver halagenides</a:t>
            </a:r>
            <a:r>
              <a:rPr lang="en-GB" sz="1800" dirty="0"/>
              <a:t> became the basis of modern photography, and, subsequently, radiographic systems.</a:t>
            </a:r>
          </a:p>
          <a:p>
            <a:pPr marL="0" indent="0"/>
            <a:endParaRPr lang="en-GB" sz="1800" dirty="0"/>
          </a:p>
        </p:txBody>
      </p:sp>
      <p:pic>
        <p:nvPicPr>
          <p:cNvPr id="4" name="Picture 3">
            <a:extLst>
              <a:ext uri="{FF2B5EF4-FFF2-40B4-BE49-F238E27FC236}">
                <a16:creationId xmlns:a16="http://schemas.microsoft.com/office/drawing/2014/main" id="{DF0D1601-7FA3-46F8-9C85-8006100C34C7}"/>
              </a:ext>
            </a:extLst>
          </p:cNvPr>
          <p:cNvPicPr>
            <a:picLocks noChangeAspect="1"/>
          </p:cNvPicPr>
          <p:nvPr/>
        </p:nvPicPr>
        <p:blipFill>
          <a:blip r:embed="rId2"/>
          <a:stretch>
            <a:fillRect/>
          </a:stretch>
        </p:blipFill>
        <p:spPr>
          <a:xfrm>
            <a:off x="5722617" y="1120932"/>
            <a:ext cx="1359477" cy="1450109"/>
          </a:xfrm>
          <a:prstGeom prst="rect">
            <a:avLst/>
          </a:prstGeom>
        </p:spPr>
      </p:pic>
      <p:sp>
        <p:nvSpPr>
          <p:cNvPr id="5" name="TextBox 4">
            <a:extLst>
              <a:ext uri="{FF2B5EF4-FFF2-40B4-BE49-F238E27FC236}">
                <a16:creationId xmlns:a16="http://schemas.microsoft.com/office/drawing/2014/main" id="{CB34899D-A3BA-4EE5-AD7B-EA4EB6F96ACC}"/>
              </a:ext>
            </a:extLst>
          </p:cNvPr>
          <p:cNvSpPr txBox="1"/>
          <p:nvPr/>
        </p:nvSpPr>
        <p:spPr>
          <a:xfrm flipH="1">
            <a:off x="545018" y="1355644"/>
            <a:ext cx="4294844" cy="1215397"/>
          </a:xfrm>
          <a:prstGeom prst="rect">
            <a:avLst/>
          </a:prstGeom>
          <a:noFill/>
        </p:spPr>
        <p:txBody>
          <a:bodyPr wrap="square" lIns="0" tIns="0" rIns="0" bIns="0" rtlCol="0">
            <a:spAutoFit/>
          </a:bodyPr>
          <a:lstStyle/>
          <a:p>
            <a:pPr>
              <a:lnSpc>
                <a:spcPts val="2400"/>
              </a:lnSpc>
              <a:spcAft>
                <a:spcPts val="1800"/>
              </a:spcAft>
            </a:pPr>
            <a:r>
              <a:rPr lang="en-GB" dirty="0">
                <a:solidFill>
                  <a:srgbClr val="000000"/>
                </a:solidFill>
              </a:rPr>
              <a:t>It has been known that crystals of silver chloride exhibit </a:t>
            </a:r>
            <a:r>
              <a:rPr lang="en-GB" i="1" dirty="0">
                <a:solidFill>
                  <a:srgbClr val="000000"/>
                </a:solidFill>
              </a:rPr>
              <a:t>photosensitivity</a:t>
            </a:r>
            <a:r>
              <a:rPr lang="en-GB" dirty="0">
                <a:solidFill>
                  <a:srgbClr val="000000"/>
                </a:solidFill>
              </a:rPr>
              <a:t> since the late 18</a:t>
            </a:r>
            <a:r>
              <a:rPr lang="en-GB" baseline="30000" dirty="0">
                <a:solidFill>
                  <a:srgbClr val="000000"/>
                </a:solidFill>
              </a:rPr>
              <a:t>th</a:t>
            </a:r>
            <a:r>
              <a:rPr lang="en-GB" dirty="0">
                <a:solidFill>
                  <a:srgbClr val="000000"/>
                </a:solidFill>
              </a:rPr>
              <a:t> century (Carl Wilhelm Scheele; 1777).</a:t>
            </a:r>
            <a:endParaRPr lang="en-GB" sz="1600" dirty="0">
              <a:solidFill>
                <a:srgbClr val="000000"/>
              </a:solidFill>
            </a:endParaRPr>
          </a:p>
        </p:txBody>
      </p:sp>
      <p:pic>
        <p:nvPicPr>
          <p:cNvPr id="7" name="Picture 6">
            <a:extLst>
              <a:ext uri="{FF2B5EF4-FFF2-40B4-BE49-F238E27FC236}">
                <a16:creationId xmlns:a16="http://schemas.microsoft.com/office/drawing/2014/main" id="{D1FEE18C-49A9-4648-A4E2-6E4A236FC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440" y="4509849"/>
            <a:ext cx="2492584" cy="1576307"/>
          </a:xfrm>
          <a:prstGeom prst="rect">
            <a:avLst/>
          </a:prstGeom>
        </p:spPr>
      </p:pic>
    </p:spTree>
    <p:extLst>
      <p:ext uri="{BB962C8B-B14F-4D97-AF65-F5344CB8AC3E}">
        <p14:creationId xmlns:p14="http://schemas.microsoft.com/office/powerpoint/2010/main" val="18913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radiography: the beginning… </a:t>
            </a:r>
          </a:p>
        </p:txBody>
      </p:sp>
      <p:sp>
        <p:nvSpPr>
          <p:cNvPr id="3" name="Content Placeholder 2"/>
          <p:cNvSpPr>
            <a:spLocks noGrp="1"/>
          </p:cNvSpPr>
          <p:nvPr>
            <p:ph sz="quarter" idx="10"/>
          </p:nvPr>
        </p:nvSpPr>
        <p:spPr>
          <a:xfrm>
            <a:off x="637664" y="1483219"/>
            <a:ext cx="5689245" cy="4123254"/>
          </a:xfrm>
        </p:spPr>
        <p:txBody>
          <a:bodyPr/>
          <a:lstStyle/>
          <a:p>
            <a:pPr marL="0" indent="0"/>
            <a:r>
              <a:rPr lang="en-GB" b="1" u="sng" dirty="0"/>
              <a:t>Wilhelm Conrad Roentgen</a:t>
            </a:r>
          </a:p>
          <a:p>
            <a:pPr marL="0" indent="0"/>
            <a:r>
              <a:rPr lang="en-GB" sz="1800" dirty="0"/>
              <a:t>The discovery of x-rays is attributed to Roentgen on November 8</a:t>
            </a:r>
            <a:r>
              <a:rPr lang="en-GB" sz="1800" baseline="30000" dirty="0"/>
              <a:t>th</a:t>
            </a:r>
            <a:r>
              <a:rPr lang="en-GB" sz="1800" dirty="0"/>
              <a:t>, 1895; for which he was awarded the first Nobel Prize for Physics.</a:t>
            </a:r>
          </a:p>
          <a:p>
            <a:pPr marL="0" indent="0"/>
            <a:endParaRPr lang="en-GB" sz="1800" dirty="0"/>
          </a:p>
          <a:p>
            <a:pPr marL="0" indent="0"/>
            <a:endParaRPr lang="en-GB" sz="1800" dirty="0"/>
          </a:p>
          <a:p>
            <a:pPr marL="0" indent="0"/>
            <a:endParaRPr lang="en-GB" sz="1800" dirty="0"/>
          </a:p>
          <a:p>
            <a:pPr marL="0" indent="0"/>
            <a:r>
              <a:rPr lang="en-GB" sz="1800" dirty="0"/>
              <a:t>Probably, the most famous radiograph ever taken was the hand of Roentgen’s wife, Bertha.</a:t>
            </a:r>
          </a:p>
        </p:txBody>
      </p:sp>
      <p:pic>
        <p:nvPicPr>
          <p:cNvPr id="5" name="Picture 4">
            <a:extLst>
              <a:ext uri="{FF2B5EF4-FFF2-40B4-BE49-F238E27FC236}">
                <a16:creationId xmlns:a16="http://schemas.microsoft.com/office/drawing/2014/main" id="{A3ED6B54-CE48-4732-9335-56048105C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27" y="1300235"/>
            <a:ext cx="1334655" cy="1847067"/>
          </a:xfrm>
          <a:prstGeom prst="rect">
            <a:avLst/>
          </a:prstGeom>
        </p:spPr>
      </p:pic>
      <p:pic>
        <p:nvPicPr>
          <p:cNvPr id="9" name="Picture 8">
            <a:extLst>
              <a:ext uri="{FF2B5EF4-FFF2-40B4-BE49-F238E27FC236}">
                <a16:creationId xmlns:a16="http://schemas.microsoft.com/office/drawing/2014/main" id="{023A0186-B781-456A-BB16-C2E204BAC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527" y="3925459"/>
            <a:ext cx="1415978" cy="1850806"/>
          </a:xfrm>
          <a:prstGeom prst="rect">
            <a:avLst/>
          </a:prstGeom>
        </p:spPr>
      </p:pic>
    </p:spTree>
    <p:extLst>
      <p:ext uri="{BB962C8B-B14F-4D97-AF65-F5344CB8AC3E}">
        <p14:creationId xmlns:p14="http://schemas.microsoft.com/office/powerpoint/2010/main" val="304896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radiography: the beginning… </a:t>
            </a:r>
          </a:p>
        </p:txBody>
      </p:sp>
      <p:sp>
        <p:nvSpPr>
          <p:cNvPr id="3" name="Content Placeholder 2"/>
          <p:cNvSpPr>
            <a:spLocks noGrp="1"/>
          </p:cNvSpPr>
          <p:nvPr>
            <p:ph sz="quarter" idx="10"/>
          </p:nvPr>
        </p:nvSpPr>
        <p:spPr>
          <a:xfrm>
            <a:off x="637664" y="1483219"/>
            <a:ext cx="7601172" cy="1167617"/>
          </a:xfrm>
        </p:spPr>
        <p:txBody>
          <a:bodyPr/>
          <a:lstStyle/>
          <a:p>
            <a:pPr marL="0" indent="0"/>
            <a:r>
              <a:rPr lang="en-GB" sz="1800" dirty="0"/>
              <a:t>This revolutionary new development was quickly adopted into medicine, and the first use in this field was by John Hall Edwards in Birmingham on January 11</a:t>
            </a:r>
            <a:r>
              <a:rPr lang="en-GB" sz="1800" baseline="30000" dirty="0"/>
              <a:t>th</a:t>
            </a:r>
            <a:r>
              <a:rPr lang="en-GB" sz="1800" dirty="0"/>
              <a:t>, 1896 – who may have, inadvertently, indicated its future use in industrial applications …?</a:t>
            </a:r>
          </a:p>
        </p:txBody>
      </p:sp>
      <p:pic>
        <p:nvPicPr>
          <p:cNvPr id="6" name="Picture 5">
            <a:extLst>
              <a:ext uri="{FF2B5EF4-FFF2-40B4-BE49-F238E27FC236}">
                <a16:creationId xmlns:a16="http://schemas.microsoft.com/office/drawing/2014/main" id="{3813049B-9870-49D0-ABCF-2C7D965D8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912" y="3044391"/>
            <a:ext cx="2850717" cy="2416839"/>
          </a:xfrm>
          <a:prstGeom prst="rect">
            <a:avLst/>
          </a:prstGeom>
        </p:spPr>
      </p:pic>
      <p:pic>
        <p:nvPicPr>
          <p:cNvPr id="8" name="Picture 7">
            <a:extLst>
              <a:ext uri="{FF2B5EF4-FFF2-40B4-BE49-F238E27FC236}">
                <a16:creationId xmlns:a16="http://schemas.microsoft.com/office/drawing/2014/main" id="{9E3FD373-5DDF-4782-8335-FBE2E921C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4263" y="3021087"/>
            <a:ext cx="2252753" cy="2440143"/>
          </a:xfrm>
          <a:prstGeom prst="rect">
            <a:avLst/>
          </a:prstGeom>
        </p:spPr>
      </p:pic>
    </p:spTree>
    <p:extLst>
      <p:ext uri="{BB962C8B-B14F-4D97-AF65-F5344CB8AC3E}">
        <p14:creationId xmlns:p14="http://schemas.microsoft.com/office/powerpoint/2010/main" val="1370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radiography: time line of silver halogen based radiographic imaging systems </a:t>
            </a:r>
          </a:p>
        </p:txBody>
      </p:sp>
      <p:sp>
        <p:nvSpPr>
          <p:cNvPr id="3" name="Content Placeholder 2"/>
          <p:cNvSpPr>
            <a:spLocks noGrp="1"/>
          </p:cNvSpPr>
          <p:nvPr>
            <p:ph sz="quarter" idx="10"/>
          </p:nvPr>
        </p:nvSpPr>
        <p:spPr>
          <a:xfrm>
            <a:off x="577850" y="1638257"/>
            <a:ext cx="7795136" cy="696563"/>
          </a:xfrm>
        </p:spPr>
        <p:txBody>
          <a:bodyPr/>
          <a:lstStyle/>
          <a:p>
            <a:pPr marL="0" indent="0"/>
            <a:r>
              <a:rPr lang="en-GB" sz="1800" dirty="0"/>
              <a:t>Early radiographs were produced using the single emulsion dry, photographic, glass plates described earlier.</a:t>
            </a:r>
          </a:p>
        </p:txBody>
      </p:sp>
      <p:pic>
        <p:nvPicPr>
          <p:cNvPr id="5" name="Picture 4">
            <a:extLst>
              <a:ext uri="{FF2B5EF4-FFF2-40B4-BE49-F238E27FC236}">
                <a16:creationId xmlns:a16="http://schemas.microsoft.com/office/drawing/2014/main" id="{CEA8ED4D-9C26-4D77-9348-A30FBABB6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291" y="2756244"/>
            <a:ext cx="2971550" cy="3585452"/>
          </a:xfrm>
          <a:prstGeom prst="rect">
            <a:avLst/>
          </a:prstGeom>
        </p:spPr>
      </p:pic>
      <p:sp>
        <p:nvSpPr>
          <p:cNvPr id="9" name="Content Placeholder 2">
            <a:extLst>
              <a:ext uri="{FF2B5EF4-FFF2-40B4-BE49-F238E27FC236}">
                <a16:creationId xmlns:a16="http://schemas.microsoft.com/office/drawing/2014/main" id="{7B52D181-39FC-46BF-9537-24F94E75A1ED}"/>
              </a:ext>
            </a:extLst>
          </p:cNvPr>
          <p:cNvSpPr txBox="1">
            <a:spLocks/>
          </p:cNvSpPr>
          <p:nvPr/>
        </p:nvSpPr>
        <p:spPr>
          <a:xfrm>
            <a:off x="4885668" y="3771287"/>
            <a:ext cx="2780511" cy="412772"/>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1800" dirty="0">
                <a:latin typeface="+mj-lt"/>
              </a:rPr>
              <a:t>Glass plate radiograph; 1912</a:t>
            </a:r>
          </a:p>
        </p:txBody>
      </p:sp>
    </p:spTree>
    <p:extLst>
      <p:ext uri="{BB962C8B-B14F-4D97-AF65-F5344CB8AC3E}">
        <p14:creationId xmlns:p14="http://schemas.microsoft.com/office/powerpoint/2010/main" val="87679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radiography: time line of silver halogen based radiographic imaging systems </a:t>
            </a:r>
          </a:p>
        </p:txBody>
      </p:sp>
      <p:sp>
        <p:nvSpPr>
          <p:cNvPr id="3" name="Content Placeholder 2"/>
          <p:cNvSpPr>
            <a:spLocks noGrp="1"/>
          </p:cNvSpPr>
          <p:nvPr>
            <p:ph sz="quarter" idx="10"/>
          </p:nvPr>
        </p:nvSpPr>
        <p:spPr>
          <a:xfrm>
            <a:off x="577850" y="1842554"/>
            <a:ext cx="7795136" cy="4705145"/>
          </a:xfrm>
        </p:spPr>
        <p:txBody>
          <a:bodyPr/>
          <a:lstStyle/>
          <a:p>
            <a:pPr marL="0" indent="0" defTabSz="628650">
              <a:lnSpc>
                <a:spcPct val="100000"/>
              </a:lnSpc>
            </a:pPr>
            <a:r>
              <a:rPr lang="en-GB" sz="1800" dirty="0"/>
              <a:t>1913:	Cellulose nitrate based x-ray film introduced</a:t>
            </a:r>
          </a:p>
          <a:p>
            <a:pPr marL="0" indent="0" defTabSz="628650">
              <a:lnSpc>
                <a:spcPct val="100000"/>
              </a:lnSpc>
            </a:pPr>
            <a:r>
              <a:rPr lang="en-GB" sz="1800" dirty="0"/>
              <a:t>1918:	Eastman introduce first double emulsion film for radiography. Practitioners were reluctant to adopt film, and continued to use glass plates for many years</a:t>
            </a:r>
          </a:p>
          <a:p>
            <a:pPr marL="0" indent="0" defTabSz="628650">
              <a:lnSpc>
                <a:spcPct val="100000"/>
              </a:lnSpc>
            </a:pPr>
            <a:r>
              <a:rPr lang="en-GB" sz="1800" dirty="0"/>
              <a:t>1924:	First x-ray film with a cellulose acetate base (“safety film”) introduced, but, again, practitioners were reluctant to adopt</a:t>
            </a:r>
          </a:p>
          <a:p>
            <a:pPr marL="0" indent="0" defTabSz="628650">
              <a:lnSpc>
                <a:spcPct val="100000"/>
              </a:lnSpc>
            </a:pPr>
            <a:r>
              <a:rPr lang="en-GB" sz="1800" dirty="0"/>
              <a:t>1933:	Use of nitrate based film discontinued, partially prompted by the Cleveland 	Hospital fire of 1929</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r>
              <a:rPr lang="en-GB" sz="1800" dirty="0"/>
              <a:t>1933:	Blue tinted base introduced</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pic>
        <p:nvPicPr>
          <p:cNvPr id="6" name="Picture 5">
            <a:extLst>
              <a:ext uri="{FF2B5EF4-FFF2-40B4-BE49-F238E27FC236}">
                <a16:creationId xmlns:a16="http://schemas.microsoft.com/office/drawing/2014/main" id="{5485A1CE-36B4-4C47-9B01-3D7576F9D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264" y="4378007"/>
            <a:ext cx="3234026" cy="1853863"/>
          </a:xfrm>
          <a:prstGeom prst="rect">
            <a:avLst/>
          </a:prstGeom>
        </p:spPr>
      </p:pic>
    </p:spTree>
    <p:extLst>
      <p:ext uri="{BB962C8B-B14F-4D97-AF65-F5344CB8AC3E}">
        <p14:creationId xmlns:p14="http://schemas.microsoft.com/office/powerpoint/2010/main" val="124419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3" name="Content Placeholder 2"/>
          <p:cNvSpPr>
            <a:spLocks noGrp="1"/>
          </p:cNvSpPr>
          <p:nvPr>
            <p:ph sz="quarter" idx="10"/>
          </p:nvPr>
        </p:nvSpPr>
        <p:spPr>
          <a:xfrm>
            <a:off x="577850" y="3277165"/>
            <a:ext cx="3960899" cy="3350171"/>
          </a:xfrm>
        </p:spPr>
        <p:txBody>
          <a:bodyPr/>
          <a:lstStyle/>
          <a:p>
            <a:pPr marL="0" indent="0" defTabSz="628650"/>
            <a:r>
              <a:rPr lang="en-GB" sz="1800" dirty="0"/>
              <a:t>The emulsion of a radiographic film comprises of microscopically small grains of silver bromide (AgBr – approx. 98%) and silver iodide (AgI – approx. 2%) suspended in a gelatine matrix. These grains exhibit an individual response to actinic radiation, and the subsequent reaction with a chemical developer.</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635618"/>
            <a:ext cx="7795136" cy="1130673"/>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r>
              <a:rPr lang="en-GB" sz="1800" dirty="0"/>
              <a:t>The concept of the </a:t>
            </a:r>
            <a:r>
              <a:rPr lang="en-GB" sz="1800" b="1" i="1" dirty="0">
                <a:solidFill>
                  <a:srgbClr val="FF0000"/>
                </a:solidFill>
              </a:rPr>
              <a:t>latent image</a:t>
            </a:r>
            <a:r>
              <a:rPr lang="en-GB" sz="1800" dirty="0"/>
              <a:t> was a crucial factor in the progression of silver halide imaging systems since their first successful demonstration by Daguerre in 1839, but it was not until 1938 that the first practical theory of latent image formation was proposed by R. W. Gurney &amp; N. F Mott.</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pic>
        <p:nvPicPr>
          <p:cNvPr id="7" name="Picture 6">
            <a:extLst>
              <a:ext uri="{FF2B5EF4-FFF2-40B4-BE49-F238E27FC236}">
                <a16:creationId xmlns:a16="http://schemas.microsoft.com/office/drawing/2014/main" id="{5F9EA9A9-E672-4B61-98EC-298BA914A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007" y="3145752"/>
            <a:ext cx="3057525" cy="1933575"/>
          </a:xfrm>
          <a:prstGeom prst="rect">
            <a:avLst/>
          </a:prstGeom>
        </p:spPr>
      </p:pic>
    </p:spTree>
    <p:extLst>
      <p:ext uri="{BB962C8B-B14F-4D97-AF65-F5344CB8AC3E}">
        <p14:creationId xmlns:p14="http://schemas.microsoft.com/office/powerpoint/2010/main" val="321559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3" name="Content Placeholder 2"/>
          <p:cNvSpPr>
            <a:spLocks noGrp="1"/>
          </p:cNvSpPr>
          <p:nvPr>
            <p:ph sz="quarter" idx="10"/>
          </p:nvPr>
        </p:nvSpPr>
        <p:spPr>
          <a:xfrm>
            <a:off x="577849" y="3697246"/>
            <a:ext cx="3687425" cy="2469944"/>
          </a:xfrm>
        </p:spPr>
        <p:txBody>
          <a:bodyPr/>
          <a:lstStyle/>
          <a:p>
            <a:pPr marL="0" indent="0" defTabSz="628650"/>
            <a:r>
              <a:rPr lang="en-GB" sz="1800" dirty="0"/>
              <a:t>It can be demonstrated, for example, that given a brief development, and subject fixation, an exposed film will exhibit formation of metallic silver at discrete sites on the exposed grain. These sites became known as </a:t>
            </a:r>
            <a:r>
              <a:rPr lang="en-GB" sz="1800" i="1" dirty="0"/>
              <a:t>sensitivity specks</a:t>
            </a:r>
            <a:r>
              <a:rPr lang="en-GB" sz="1800" dirty="0"/>
              <a:t>.</a:t>
            </a:r>
          </a:p>
          <a:p>
            <a:pPr marL="0" indent="0" defTabSz="628650"/>
            <a:endParaRPr lang="en-GB" sz="1800" dirty="0"/>
          </a:p>
          <a:p>
            <a:pPr marL="0" indent="0" defTabSz="628650"/>
            <a:endParaRPr lang="en-GB" sz="1800" dirty="0"/>
          </a:p>
          <a:p>
            <a:pPr marL="0" indent="0" defTabSz="628650">
              <a:lnSpc>
                <a:spcPct val="100000"/>
              </a:lnSpc>
            </a:pPr>
            <a:endParaRPr lang="en-GB" sz="1800" dirty="0"/>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330830"/>
            <a:ext cx="8007350" cy="1901897"/>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r>
              <a:rPr lang="en-GB" sz="1800" dirty="0"/>
              <a:t>The definition of the latent image may, thus, be described as: “A radiation induced change in a silver halide grain, which renders that grain </a:t>
            </a:r>
            <a:r>
              <a:rPr lang="en-GB" sz="1800" u="sng" dirty="0"/>
              <a:t>more</a:t>
            </a:r>
            <a:r>
              <a:rPr lang="en-GB" sz="1800" dirty="0"/>
              <a:t> susceptible to the chemical reaction of a chemical developer.”</a:t>
            </a:r>
          </a:p>
          <a:p>
            <a:pPr marL="0" indent="0" defTabSz="628650"/>
            <a:r>
              <a:rPr lang="en-GB" sz="1800" dirty="0"/>
              <a:t>The physical nature of the latent image was fairly well known, but, due to the extremely small changes in the silver halide grains (involving a few atoms in a single grain), direct investigation of the </a:t>
            </a:r>
            <a:r>
              <a:rPr lang="en-GB" sz="1800" i="1" dirty="0"/>
              <a:t>mechanism</a:t>
            </a:r>
            <a:r>
              <a:rPr lang="en-GB" sz="1800" dirty="0"/>
              <a:t> of formation was difficult.</a:t>
            </a:r>
          </a:p>
          <a:p>
            <a:pPr marL="0" indent="0" defTabSz="628650"/>
            <a:endParaRPr lang="en-GB" sz="1800" dirty="0"/>
          </a:p>
          <a:p>
            <a:pPr marL="0" indent="0" defTabSz="628650"/>
            <a:endParaRPr lang="en-GB" sz="1800" dirty="0"/>
          </a:p>
          <a:p>
            <a:pPr marL="0" indent="0" defTabSz="628650"/>
            <a:endParaRPr lang="en-GB" sz="1800" dirty="0"/>
          </a:p>
          <a:p>
            <a:pPr marL="0" indent="0" defTabSz="628650"/>
            <a:endParaRPr lang="en-GB" sz="1800" dirty="0"/>
          </a:p>
          <a:p>
            <a:pPr marL="0" indent="0" defTabSz="628650">
              <a:lnSpc>
                <a:spcPct val="100000"/>
              </a:lnSpc>
            </a:pPr>
            <a:endParaRPr lang="en-GB" sz="1800" dirty="0"/>
          </a:p>
          <a:p>
            <a:pPr marL="0" indent="0" defTabSz="628650">
              <a:lnSpc>
                <a:spcPct val="100000"/>
              </a:lnSpc>
            </a:pPr>
            <a:endParaRPr lang="en-GB" sz="1800" dirty="0"/>
          </a:p>
        </p:txBody>
      </p:sp>
      <p:pic>
        <p:nvPicPr>
          <p:cNvPr id="4" name="Picture 3">
            <a:extLst>
              <a:ext uri="{FF2B5EF4-FFF2-40B4-BE49-F238E27FC236}">
                <a16:creationId xmlns:a16="http://schemas.microsoft.com/office/drawing/2014/main" id="{B55AB8A9-9C4F-47DF-BD12-9076AE51859E}"/>
              </a:ext>
            </a:extLst>
          </p:cNvPr>
          <p:cNvPicPr>
            <a:picLocks noChangeAspect="1"/>
          </p:cNvPicPr>
          <p:nvPr/>
        </p:nvPicPr>
        <p:blipFill>
          <a:blip r:embed="rId2"/>
          <a:stretch>
            <a:fillRect/>
          </a:stretch>
        </p:blipFill>
        <p:spPr>
          <a:xfrm>
            <a:off x="5551764" y="3472606"/>
            <a:ext cx="2052416" cy="1629435"/>
          </a:xfrm>
          <a:prstGeom prst="rect">
            <a:avLst/>
          </a:prstGeom>
        </p:spPr>
      </p:pic>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10" name="Content Placeholder 2">
            <a:extLst>
              <a:ext uri="{FF2B5EF4-FFF2-40B4-BE49-F238E27FC236}">
                <a16:creationId xmlns:a16="http://schemas.microsoft.com/office/drawing/2014/main" id="{55FF4630-C3E5-4CA2-AA96-7B0E3DA37F14}"/>
              </a:ext>
            </a:extLst>
          </p:cNvPr>
          <p:cNvSpPr txBox="1">
            <a:spLocks/>
          </p:cNvSpPr>
          <p:nvPr/>
        </p:nvSpPr>
        <p:spPr>
          <a:xfrm>
            <a:off x="4958906" y="5102041"/>
            <a:ext cx="3585754" cy="92719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GB" sz="1600" dirty="0">
                <a:latin typeface="+mj-lt"/>
              </a:rPr>
              <a:t>Electron micrograph showing initiation sites; total image size ~ 1.5 x 2.0 µm</a:t>
            </a:r>
          </a:p>
          <a:p>
            <a:endParaRPr lang="en-GB" sz="1050" dirty="0">
              <a:latin typeface="MS Shell Dlg 2" panose="020B0604030504040204" pitchFamily="34" charset="0"/>
            </a:endParaRPr>
          </a:p>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Tree>
    <p:extLst>
      <p:ext uri="{BB962C8B-B14F-4D97-AF65-F5344CB8AC3E}">
        <p14:creationId xmlns:p14="http://schemas.microsoft.com/office/powerpoint/2010/main" val="140882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330830"/>
            <a:ext cx="7846077" cy="2917897"/>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r>
              <a:rPr lang="en-GB" sz="1800" dirty="0"/>
              <a:t>According to the Gurney – Mott theory of latent image formation, “imperfections” in the regular lattice arrays of a silver bromide grain permit, or, promote, the formation of these “sensitivity specks”. These imperfections include:</a:t>
            </a:r>
          </a:p>
          <a:p>
            <a:pPr marL="285750" indent="-285750" defTabSz="628650">
              <a:lnSpc>
                <a:spcPct val="100000"/>
              </a:lnSpc>
              <a:buFont typeface="Arial" panose="020B0604020202020204" pitchFamily="34" charset="0"/>
              <a:buChar char="•"/>
            </a:pPr>
            <a:r>
              <a:rPr lang="en-GB" sz="1800" dirty="0"/>
              <a:t>Silver ions which do not occupy the “lattice position” – these are known as </a:t>
            </a:r>
            <a:r>
              <a:rPr lang="en-GB" sz="1800" i="1" dirty="0"/>
              <a:t>interstitial</a:t>
            </a:r>
            <a:r>
              <a:rPr lang="en-GB" sz="1800" dirty="0"/>
              <a:t> silver ions</a:t>
            </a:r>
          </a:p>
          <a:p>
            <a:pPr marL="285750" indent="-285750" defTabSz="628650">
              <a:lnSpc>
                <a:spcPct val="100000"/>
              </a:lnSpc>
              <a:buFont typeface="Arial" panose="020B0604020202020204" pitchFamily="34" charset="0"/>
              <a:buChar char="•"/>
            </a:pPr>
            <a:r>
              <a:rPr lang="en-GB" sz="1800" dirty="0"/>
              <a:t>Physical imperfections in the crystalline structure</a:t>
            </a:r>
          </a:p>
          <a:p>
            <a:pPr marL="285750" indent="-285750" defTabSz="628650">
              <a:buFont typeface="Arial" panose="020B0604020202020204" pitchFamily="34" charset="0"/>
              <a:buChar char="•"/>
            </a:pPr>
            <a:r>
              <a:rPr lang="en-GB" sz="1800" dirty="0"/>
              <a:t>Impurities in the grain structure – foreign molecules – the most significant of which is silver sulphide; Ag</a:t>
            </a:r>
            <a:r>
              <a:rPr lang="en-GB" sz="1800" baseline="-25000" dirty="0"/>
              <a:t>2</a:t>
            </a:r>
            <a:r>
              <a:rPr lang="en-GB" sz="1800" dirty="0"/>
              <a:t>S. Small amounts of silver sulphide were already known to increase the sensitivity of silver halide emulsions</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grpSp>
        <p:nvGrpSpPr>
          <p:cNvPr id="19" name="Group 18">
            <a:extLst>
              <a:ext uri="{FF2B5EF4-FFF2-40B4-BE49-F238E27FC236}">
                <a16:creationId xmlns:a16="http://schemas.microsoft.com/office/drawing/2014/main" id="{617F71BE-EF96-4E29-B435-789CB2CA5CAC}"/>
              </a:ext>
            </a:extLst>
          </p:cNvPr>
          <p:cNvGrpSpPr/>
          <p:nvPr/>
        </p:nvGrpSpPr>
        <p:grpSpPr>
          <a:xfrm>
            <a:off x="3077377" y="4945622"/>
            <a:ext cx="4978419" cy="1654210"/>
            <a:chOff x="1396225" y="4355870"/>
            <a:chExt cx="4978419" cy="1654210"/>
          </a:xfrm>
        </p:grpSpPr>
        <p:pic>
          <p:nvPicPr>
            <p:cNvPr id="14" name="Picture 13">
              <a:extLst>
                <a:ext uri="{FF2B5EF4-FFF2-40B4-BE49-F238E27FC236}">
                  <a16:creationId xmlns:a16="http://schemas.microsoft.com/office/drawing/2014/main" id="{5CEA059B-7878-40F5-8E10-13A5A1D4C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225" y="4355870"/>
              <a:ext cx="1948140" cy="1654210"/>
            </a:xfrm>
            <a:prstGeom prst="rect">
              <a:avLst/>
            </a:prstGeom>
          </p:spPr>
        </p:pic>
        <p:sp>
          <p:nvSpPr>
            <p:cNvPr id="15" name="Oval 14">
              <a:extLst>
                <a:ext uri="{FF2B5EF4-FFF2-40B4-BE49-F238E27FC236}">
                  <a16:creationId xmlns:a16="http://schemas.microsoft.com/office/drawing/2014/main" id="{14EB2A86-43B2-4860-9AEC-3517A695F5F4}"/>
                </a:ext>
              </a:extLst>
            </p:cNvPr>
            <p:cNvSpPr/>
            <p:nvPr/>
          </p:nvSpPr>
          <p:spPr>
            <a:xfrm>
              <a:off x="2616786" y="4771312"/>
              <a:ext cx="174156" cy="18260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C7B4B44E-71BB-4CC5-B657-35613FF3D84E}"/>
                </a:ext>
              </a:extLst>
            </p:cNvPr>
            <p:cNvCxnSpPr/>
            <p:nvPr/>
          </p:nvCxnSpPr>
          <p:spPr>
            <a:xfrm>
              <a:off x="2790942" y="4862615"/>
              <a:ext cx="1083323" cy="0"/>
            </a:xfrm>
            <a:prstGeom prst="straightConnector1">
              <a:avLst/>
            </a:prstGeom>
            <a:ln w="254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AA438B-BD17-4428-8B08-CCBCB1FE112E}"/>
                </a:ext>
              </a:extLst>
            </p:cNvPr>
            <p:cNvSpPr txBox="1"/>
            <p:nvPr/>
          </p:nvSpPr>
          <p:spPr>
            <a:xfrm>
              <a:off x="3580189" y="4791366"/>
              <a:ext cx="2794455" cy="461665"/>
            </a:xfrm>
            <a:prstGeom prst="rect">
              <a:avLst/>
            </a:prstGeom>
            <a:noFill/>
          </p:spPr>
          <p:txBody>
            <a:bodyPr wrap="square" lIns="0" tIns="0" rIns="0" bIns="0" rtlCol="0">
              <a:spAutoFit/>
            </a:bodyPr>
            <a:lstStyle/>
            <a:p>
              <a:pPr marL="0" algn="ctr">
                <a:lnSpc>
                  <a:spcPts val="1800"/>
                </a:lnSpc>
                <a:spcAft>
                  <a:spcPts val="1800"/>
                </a:spcAft>
              </a:pPr>
              <a:r>
                <a:rPr lang="en-GB" dirty="0">
                  <a:solidFill>
                    <a:srgbClr val="000000"/>
                  </a:solidFill>
                  <a:latin typeface="+mj-lt"/>
                </a:rPr>
                <a:t>Typical position of interstitial silver ion</a:t>
              </a:r>
            </a:p>
          </p:txBody>
        </p:sp>
      </p:grpSp>
    </p:spTree>
    <p:extLst>
      <p:ext uri="{BB962C8B-B14F-4D97-AF65-F5344CB8AC3E}">
        <p14:creationId xmlns:p14="http://schemas.microsoft.com/office/powerpoint/2010/main" val="361932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426446"/>
            <a:ext cx="7846077" cy="3807227"/>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r>
              <a:rPr lang="en-GB" sz="1800" dirty="0"/>
              <a:t>Silver bromide is a </a:t>
            </a:r>
            <a:r>
              <a:rPr lang="en-GB" sz="1800" i="1" dirty="0"/>
              <a:t>compound</a:t>
            </a:r>
            <a:r>
              <a:rPr lang="en-GB" sz="1800" dirty="0"/>
              <a:t>, formed by the “bonding” of a silver atom with a bromine atom. “Bonding” in compounds is achieved by the “sharing” or “transference” of what are known as </a:t>
            </a:r>
            <a:r>
              <a:rPr lang="en-GB" sz="1800" i="1" dirty="0"/>
              <a:t>valence electrons</a:t>
            </a:r>
            <a:r>
              <a:rPr lang="en-GB" sz="1800" dirty="0"/>
              <a:t> between atoms in a compound.</a:t>
            </a:r>
          </a:p>
          <a:p>
            <a:pPr marL="0" indent="0" defTabSz="628650"/>
            <a:r>
              <a:rPr lang="en-GB" sz="1800" dirty="0"/>
              <a:t>Effectively, when silver bromide is formed, a silver atom transfers its valence electron to a bromine atom. Hence, the silver atom now lacks a single negative charge, becoming </a:t>
            </a:r>
            <a:r>
              <a:rPr lang="en-GB" sz="1800" b="1" dirty="0"/>
              <a:t>positive</a:t>
            </a:r>
            <a:r>
              <a:rPr lang="en-GB" sz="1800" dirty="0"/>
              <a:t> in nature, and so is known as a </a:t>
            </a:r>
            <a:r>
              <a:rPr lang="en-GB" sz="1800" i="1" dirty="0"/>
              <a:t>positive silver ion</a:t>
            </a:r>
            <a:r>
              <a:rPr lang="en-GB" sz="1800" dirty="0"/>
              <a:t> (Ag</a:t>
            </a:r>
            <a:r>
              <a:rPr lang="en-GB" sz="1800" baseline="30000" dirty="0"/>
              <a:t>+</a:t>
            </a:r>
            <a:r>
              <a:rPr lang="en-GB" sz="1800" dirty="0"/>
              <a:t>).</a:t>
            </a:r>
          </a:p>
          <a:p>
            <a:pPr marL="0" indent="0" defTabSz="628650"/>
            <a:r>
              <a:rPr lang="en-GB" sz="1800" dirty="0"/>
              <a:t>Conversely, the bromine atom now “possesses” an extra single negative charge, and, as such, can be described as a </a:t>
            </a:r>
            <a:r>
              <a:rPr lang="en-GB" sz="1800" i="1" dirty="0"/>
              <a:t>negative bromide ion</a:t>
            </a:r>
            <a:r>
              <a:rPr lang="en-GB" sz="1800" dirty="0"/>
              <a:t> (Br</a:t>
            </a:r>
            <a:r>
              <a:rPr lang="en-GB" sz="1800" baseline="30000" dirty="0"/>
              <a:t>-</a:t>
            </a:r>
            <a:r>
              <a:rPr lang="en-GB" sz="1800" dirty="0"/>
              <a:t>).</a:t>
            </a:r>
          </a:p>
          <a:p>
            <a:pPr marL="0" indent="0" defTabSz="628650"/>
            <a:r>
              <a:rPr lang="en-GB" sz="1800" dirty="0"/>
              <a:t>(To be strictly chemically accurate, the above describes an </a:t>
            </a:r>
            <a:r>
              <a:rPr lang="en-GB" sz="1800" i="1" dirty="0"/>
              <a:t>ionic</a:t>
            </a:r>
            <a:r>
              <a:rPr lang="en-GB" sz="1800" dirty="0"/>
              <a:t> </a:t>
            </a:r>
            <a:r>
              <a:rPr lang="en-GB" sz="1800" i="1" dirty="0"/>
              <a:t>bond</a:t>
            </a:r>
            <a:r>
              <a:rPr lang="en-GB" sz="1800" dirty="0"/>
              <a:t>, where the Ag-Br bond is, more correctly, described as a </a:t>
            </a:r>
            <a:r>
              <a:rPr lang="en-GB" sz="1800" i="1" dirty="0"/>
              <a:t>polar covalent bond</a:t>
            </a:r>
            <a:r>
              <a:rPr lang="en-GB" sz="1800" dirty="0"/>
              <a:t>, but has a strong ionic character, permitting the use of this, more simple, model.)</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Tree>
    <p:extLst>
      <p:ext uri="{BB962C8B-B14F-4D97-AF65-F5344CB8AC3E}">
        <p14:creationId xmlns:p14="http://schemas.microsoft.com/office/powerpoint/2010/main" val="262546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2410518"/>
            <a:ext cx="7633863" cy="1839082"/>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r>
              <a:rPr lang="en-GB" sz="1800" dirty="0"/>
              <a:t>When silver bromide (AgBr) molecules are exposed to “actinic” radiation, which may be light below a certain wavelength (direct radiographic films are sensitive to light at the “blue” end of the spectrum, permitting red lighting to be used during processing), or electrons produced by Compton or photoelectric absorption events, they become </a:t>
            </a:r>
            <a:r>
              <a:rPr lang="en-GB" sz="1800" b="1" i="1" dirty="0">
                <a:solidFill>
                  <a:srgbClr val="FF0000"/>
                </a:solidFill>
              </a:rPr>
              <a:t>ionised</a:t>
            </a:r>
            <a:r>
              <a:rPr lang="en-GB" sz="1800" dirty="0"/>
              <a:t>.</a:t>
            </a:r>
          </a:p>
          <a:p>
            <a:pPr marL="0" indent="0" defTabSz="628650">
              <a:lnSpc>
                <a:spcPct val="100000"/>
              </a:lnSpc>
            </a:pPr>
            <a:r>
              <a:rPr lang="en-GB" sz="1800" dirty="0"/>
              <a:t>This is the beginning of latent image formation.</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Tree>
    <p:extLst>
      <p:ext uri="{BB962C8B-B14F-4D97-AF65-F5344CB8AC3E}">
        <p14:creationId xmlns:p14="http://schemas.microsoft.com/office/powerpoint/2010/main" val="2662933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247515"/>
            <a:ext cx="7846077" cy="354676"/>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r>
              <a:rPr lang="en-GB" sz="1800" dirty="0"/>
              <a:t>The stages in latent image formation may be described, formulaically, as:</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pic>
        <p:nvPicPr>
          <p:cNvPr id="3" name="Picture 2">
            <a:extLst>
              <a:ext uri="{FF2B5EF4-FFF2-40B4-BE49-F238E27FC236}">
                <a16:creationId xmlns:a16="http://schemas.microsoft.com/office/drawing/2014/main" id="{EC1DD322-4196-42B4-8090-6E2222B23C0E}"/>
              </a:ext>
            </a:extLst>
          </p:cNvPr>
          <p:cNvPicPr>
            <a:picLocks noChangeAspect="1"/>
          </p:cNvPicPr>
          <p:nvPr/>
        </p:nvPicPr>
        <p:blipFill>
          <a:blip r:embed="rId2"/>
          <a:stretch>
            <a:fillRect/>
          </a:stretch>
        </p:blipFill>
        <p:spPr>
          <a:xfrm>
            <a:off x="2404415" y="1997401"/>
            <a:ext cx="4572000" cy="4822720"/>
          </a:xfrm>
          <a:prstGeom prst="rect">
            <a:avLst/>
          </a:prstGeom>
        </p:spPr>
      </p:pic>
    </p:spTree>
    <p:extLst>
      <p:ext uri="{BB962C8B-B14F-4D97-AF65-F5344CB8AC3E}">
        <p14:creationId xmlns:p14="http://schemas.microsoft.com/office/powerpoint/2010/main" val="115772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Photography: the early days… </a:t>
            </a:r>
          </a:p>
        </p:txBody>
      </p:sp>
      <p:sp>
        <p:nvSpPr>
          <p:cNvPr id="3" name="Content Placeholder 2"/>
          <p:cNvSpPr>
            <a:spLocks noGrp="1"/>
          </p:cNvSpPr>
          <p:nvPr>
            <p:ph sz="quarter" idx="10"/>
          </p:nvPr>
        </p:nvSpPr>
        <p:spPr>
          <a:xfrm>
            <a:off x="637664" y="1455510"/>
            <a:ext cx="4519251" cy="4824412"/>
          </a:xfrm>
        </p:spPr>
        <p:txBody>
          <a:bodyPr/>
          <a:lstStyle/>
          <a:p>
            <a:pPr marL="0" indent="0"/>
            <a:r>
              <a:rPr lang="en-GB" sz="1800" b="1" u="sng" dirty="0"/>
              <a:t>Louis Jacques Mandé Daguerre</a:t>
            </a:r>
            <a:endParaRPr lang="en-GB" u="sng" dirty="0"/>
          </a:p>
          <a:p>
            <a:pPr marL="0" indent="0"/>
            <a:r>
              <a:rPr lang="en-GB" sz="1800" dirty="0"/>
              <a:t>Experimented with a mirror-like, silver-surfaced plate, that had been fumed with iodine vapour, producing a surface coating of </a:t>
            </a:r>
            <a:r>
              <a:rPr lang="en-GB" sz="1800" i="1" dirty="0"/>
              <a:t>silver iodide</a:t>
            </a:r>
            <a:r>
              <a:rPr lang="en-GB" sz="1800" dirty="0"/>
              <a:t>.    However, exposure times were impracticably long to produce acceptable images.</a:t>
            </a:r>
          </a:p>
          <a:p>
            <a:pPr marL="0" indent="0"/>
            <a:r>
              <a:rPr lang="en-GB" sz="1800" dirty="0"/>
              <a:t>Daguerre then made the pivotal discovery that a much shorter exposure time (in the order of minutes) produced an invisible </a:t>
            </a:r>
            <a:r>
              <a:rPr lang="en-GB" sz="1800" b="1" i="1" dirty="0">
                <a:solidFill>
                  <a:srgbClr val="FF0000"/>
                </a:solidFill>
              </a:rPr>
              <a:t>latent image</a:t>
            </a:r>
            <a:r>
              <a:rPr lang="en-GB" sz="1800" dirty="0"/>
              <a:t>, which could be </a:t>
            </a:r>
            <a:r>
              <a:rPr lang="en-GB" sz="1800" i="1" dirty="0"/>
              <a:t>developed</a:t>
            </a:r>
            <a:r>
              <a:rPr lang="en-GB" sz="1800" dirty="0"/>
              <a:t> into a permanent image by exposure to mercury fumes. A hot, strong solution of common salt was used to </a:t>
            </a:r>
            <a:r>
              <a:rPr lang="en-GB" sz="1800" i="1" dirty="0"/>
              <a:t>fix</a:t>
            </a:r>
            <a:r>
              <a:rPr lang="en-GB" sz="1800" dirty="0"/>
              <a:t> the image by removing the remaining silver iodide.</a:t>
            </a:r>
          </a:p>
          <a:p>
            <a:pPr marL="0" indent="0"/>
            <a:r>
              <a:rPr lang="en-GB" sz="1800" dirty="0"/>
              <a:t>      </a:t>
            </a:r>
          </a:p>
        </p:txBody>
      </p:sp>
      <p:pic>
        <p:nvPicPr>
          <p:cNvPr id="8" name="Picture 7">
            <a:extLst>
              <a:ext uri="{FF2B5EF4-FFF2-40B4-BE49-F238E27FC236}">
                <a16:creationId xmlns:a16="http://schemas.microsoft.com/office/drawing/2014/main" id="{F3D6BDA8-22A6-44FF-A479-3005C7A08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107" y="1719980"/>
            <a:ext cx="2428875" cy="3067050"/>
          </a:xfrm>
          <a:prstGeom prst="rect">
            <a:avLst/>
          </a:prstGeom>
        </p:spPr>
      </p:pic>
      <p:sp>
        <p:nvSpPr>
          <p:cNvPr id="9" name="TextBox 8">
            <a:extLst>
              <a:ext uri="{FF2B5EF4-FFF2-40B4-BE49-F238E27FC236}">
                <a16:creationId xmlns:a16="http://schemas.microsoft.com/office/drawing/2014/main" id="{3AEDCF46-0A54-42A2-8804-4949BA31A179}"/>
              </a:ext>
            </a:extLst>
          </p:cNvPr>
          <p:cNvSpPr txBox="1"/>
          <p:nvPr/>
        </p:nvSpPr>
        <p:spPr>
          <a:xfrm flipH="1">
            <a:off x="6363849" y="4959937"/>
            <a:ext cx="1930402" cy="230832"/>
          </a:xfrm>
          <a:prstGeom prst="rect">
            <a:avLst/>
          </a:prstGeom>
          <a:noFill/>
        </p:spPr>
        <p:txBody>
          <a:bodyPr wrap="square" lIns="0" tIns="0" rIns="0" bIns="0" rtlCol="0">
            <a:spAutoFit/>
          </a:bodyPr>
          <a:lstStyle/>
          <a:p>
            <a:pPr marL="0" algn="ctr">
              <a:lnSpc>
                <a:spcPts val="1800"/>
              </a:lnSpc>
              <a:spcAft>
                <a:spcPts val="1800"/>
              </a:spcAft>
            </a:pPr>
            <a:r>
              <a:rPr lang="en-GB" sz="1600" dirty="0">
                <a:solidFill>
                  <a:srgbClr val="000000"/>
                </a:solidFill>
              </a:rPr>
              <a:t>Daguerre (by Sabatier) </a:t>
            </a:r>
          </a:p>
        </p:txBody>
      </p:sp>
    </p:spTree>
    <p:extLst>
      <p:ext uri="{BB962C8B-B14F-4D97-AF65-F5344CB8AC3E}">
        <p14:creationId xmlns:p14="http://schemas.microsoft.com/office/powerpoint/2010/main" val="2527672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GB" dirty="0"/>
              <a:t>The latent image: Gurney – Mott theory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201394"/>
            <a:ext cx="7633863" cy="358628"/>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r>
              <a:rPr lang="en-GB" sz="1800" dirty="0"/>
              <a:t>The same process may be demonstrated diagrammatically as follows:</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pic>
        <p:nvPicPr>
          <p:cNvPr id="4" name="Picture 3">
            <a:extLst>
              <a:ext uri="{FF2B5EF4-FFF2-40B4-BE49-F238E27FC236}">
                <a16:creationId xmlns:a16="http://schemas.microsoft.com/office/drawing/2014/main" id="{15C4D587-9BBC-4C31-821A-93C71E3B409C}"/>
              </a:ext>
            </a:extLst>
          </p:cNvPr>
          <p:cNvPicPr>
            <a:picLocks noChangeAspect="1"/>
          </p:cNvPicPr>
          <p:nvPr/>
        </p:nvPicPr>
        <p:blipFill>
          <a:blip r:embed="rId2"/>
          <a:stretch>
            <a:fillRect/>
          </a:stretch>
        </p:blipFill>
        <p:spPr>
          <a:xfrm>
            <a:off x="2185672" y="1493609"/>
            <a:ext cx="4320000" cy="5265876"/>
          </a:xfrm>
          <a:prstGeom prst="rect">
            <a:avLst/>
          </a:prstGeom>
        </p:spPr>
      </p:pic>
    </p:spTree>
    <p:extLst>
      <p:ext uri="{BB962C8B-B14F-4D97-AF65-F5344CB8AC3E}">
        <p14:creationId xmlns:p14="http://schemas.microsoft.com/office/powerpoint/2010/main" val="278301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the latent image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655972"/>
            <a:ext cx="7633863" cy="3483068"/>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r>
              <a:rPr lang="en-GB" sz="1800" dirty="0"/>
              <a:t>The process of </a:t>
            </a:r>
            <a:r>
              <a:rPr lang="en-GB" sz="1800" i="1" dirty="0"/>
              <a:t>development</a:t>
            </a:r>
            <a:r>
              <a:rPr lang="en-GB" sz="1800" dirty="0"/>
              <a:t> is one of the major advantages of the silver halide imaging system.</a:t>
            </a:r>
          </a:p>
          <a:p>
            <a:pPr marL="0" indent="0" defTabSz="628650"/>
            <a:r>
              <a:rPr lang="en-GB" sz="1800" dirty="0"/>
              <a:t>Development is a chemical process by which silver halides are converted to metallic silver. However, the developer is selected such that the reaction is limited solely to the grains which exhibit latent image formation.</a:t>
            </a:r>
          </a:p>
          <a:p>
            <a:pPr marL="0" indent="0" defTabSz="628650"/>
            <a:r>
              <a:rPr lang="en-GB" sz="1800" dirty="0"/>
              <a:t>In other words, developer chemical selection is confined to those chemicals in which the reaction is </a:t>
            </a:r>
            <a:r>
              <a:rPr lang="en-GB" sz="1800" i="1" dirty="0"/>
              <a:t>catalysed</a:t>
            </a:r>
            <a:r>
              <a:rPr lang="en-GB" sz="1800" dirty="0"/>
              <a:t> (“speeded up”) by the presence of the </a:t>
            </a:r>
            <a:r>
              <a:rPr lang="en-GB" sz="1800" i="1" dirty="0"/>
              <a:t>photolytic</a:t>
            </a:r>
            <a:r>
              <a:rPr lang="en-GB" sz="1800" dirty="0"/>
              <a:t> silver of the latent image.</a:t>
            </a:r>
          </a:p>
          <a:p>
            <a:pPr marL="0" indent="0" defTabSz="628650"/>
            <a:r>
              <a:rPr lang="en-GB" sz="1800" dirty="0"/>
              <a:t>In the most sensitive of emulsions, the number of silver atoms, at the latent image site, required to trigger this reaction, may be fewer than 10. </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Tree>
    <p:extLst>
      <p:ext uri="{BB962C8B-B14F-4D97-AF65-F5344CB8AC3E}">
        <p14:creationId xmlns:p14="http://schemas.microsoft.com/office/powerpoint/2010/main" val="187853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the latent image </a:t>
            </a:r>
          </a:p>
        </p:txBody>
      </p:sp>
      <p:sp>
        <p:nvSpPr>
          <p:cNvPr id="5" name="Content Placeholder 2">
            <a:extLst>
              <a:ext uri="{FF2B5EF4-FFF2-40B4-BE49-F238E27FC236}">
                <a16:creationId xmlns:a16="http://schemas.microsoft.com/office/drawing/2014/main" id="{6C13B377-E0DA-4076-A269-9FC2338D4A1E}"/>
              </a:ext>
            </a:extLst>
          </p:cNvPr>
          <p:cNvSpPr txBox="1">
            <a:spLocks/>
          </p:cNvSpPr>
          <p:nvPr/>
        </p:nvSpPr>
        <p:spPr>
          <a:xfrm>
            <a:off x="577850" y="1403411"/>
            <a:ext cx="7633863" cy="1339777"/>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r>
              <a:rPr lang="en-GB" sz="1800" dirty="0"/>
              <a:t>As the number of silver atoms in each silver halide grain is in the order of billions, this results in a </a:t>
            </a:r>
            <a:r>
              <a:rPr lang="en-GB" sz="1800" i="1" dirty="0"/>
              <a:t>chemical amplification</a:t>
            </a:r>
            <a:r>
              <a:rPr lang="en-GB" sz="1800" dirty="0"/>
              <a:t> of around x10</a:t>
            </a:r>
            <a:r>
              <a:rPr lang="en-GB" sz="1800" baseline="30000" dirty="0"/>
              <a:t>9</a:t>
            </a:r>
            <a:r>
              <a:rPr lang="en-GB" sz="1800" dirty="0"/>
              <a:t>.</a:t>
            </a:r>
          </a:p>
          <a:p>
            <a:pPr marL="0" indent="0" defTabSz="628650"/>
            <a:r>
              <a:rPr lang="en-GB" sz="1800" dirty="0"/>
              <a:t>This chemical amplification is one of the major advantages of radiographic film as an imaging system, as it results in high contrast radiographic images.   </a:t>
            </a:r>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8" name="Content Placeholder 2">
            <a:extLst>
              <a:ext uri="{FF2B5EF4-FFF2-40B4-BE49-F238E27FC236}">
                <a16:creationId xmlns:a16="http://schemas.microsoft.com/office/drawing/2014/main" id="{425CCEDB-BDC8-4893-A9D2-BBA0DB76307C}"/>
              </a:ext>
            </a:extLst>
          </p:cNvPr>
          <p:cNvSpPr txBox="1">
            <a:spLocks/>
          </p:cNvSpPr>
          <p:nvPr/>
        </p:nvSpPr>
        <p:spPr>
          <a:xfrm>
            <a:off x="5293155" y="5535375"/>
            <a:ext cx="3130772" cy="47470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sp>
        <p:nvSpPr>
          <p:cNvPr id="9" name="Content Placeholder 2">
            <a:extLst>
              <a:ext uri="{FF2B5EF4-FFF2-40B4-BE49-F238E27FC236}">
                <a16:creationId xmlns:a16="http://schemas.microsoft.com/office/drawing/2014/main" id="{A39E90F5-B960-406E-8EA5-C88C4C21E2AC}"/>
              </a:ext>
            </a:extLst>
          </p:cNvPr>
          <p:cNvSpPr txBox="1">
            <a:spLocks/>
          </p:cNvSpPr>
          <p:nvPr/>
        </p:nvSpPr>
        <p:spPr>
          <a:xfrm>
            <a:off x="3621011" y="4607811"/>
            <a:ext cx="3130772" cy="2469944"/>
          </a:xfrm>
          <a:prstGeom prst="rect">
            <a:avLst/>
          </a:prstGeom>
        </p:spPr>
        <p:txBody>
          <a:bodyPr vert="horz" lIns="0" tIns="0" rIns="0" bIns="0" rtlCol="0">
            <a:noAutofit/>
          </a:bodyPr>
          <a:lstStyle>
            <a:lvl1pPr marL="540000" indent="-540000" algn="l" defTabSz="914400" rtl="0" eaLnBrk="1" latinLnBrk="0" hangingPunct="1">
              <a:lnSpc>
                <a:spcPts val="2400"/>
              </a:lnSpc>
              <a:spcBef>
                <a:spcPts val="0"/>
              </a:spcBef>
              <a:spcAft>
                <a:spcPts val="1100"/>
              </a:spcAft>
              <a:buFont typeface="+mj-lt"/>
              <a:buNone/>
              <a:tabLst/>
              <a:defRPr sz="2200" b="0" kern="1200" baseline="0">
                <a:solidFill>
                  <a:srgbClr val="000000"/>
                </a:solidFill>
                <a:latin typeface="+mn-lt"/>
                <a:ea typeface="+mn-ea"/>
                <a:cs typeface="+mn-cs"/>
              </a:defRPr>
            </a:lvl1pPr>
            <a:lvl2pPr marL="1080000" indent="-540000" algn="l" defTabSz="914400" rtl="0" eaLnBrk="1" latinLnBrk="0" hangingPunct="1">
              <a:lnSpc>
                <a:spcPts val="2400"/>
              </a:lnSpc>
              <a:spcBef>
                <a:spcPts val="0"/>
              </a:spcBef>
              <a:spcAft>
                <a:spcPts val="1100"/>
              </a:spcAft>
              <a:buFont typeface="Arial" pitchFamily="34" charset="0"/>
              <a:buNone/>
              <a:defRPr sz="2200" b="0" kern="1200">
                <a:solidFill>
                  <a:srgbClr val="000000"/>
                </a:solidFill>
                <a:latin typeface="+mj-lt"/>
                <a:ea typeface="+mn-ea"/>
                <a:cs typeface="+mn-cs"/>
              </a:defRPr>
            </a:lvl2pPr>
            <a:lvl3pPr marL="144000" indent="-144000" algn="l" defTabSz="914400" rtl="0" eaLnBrk="1" latinLnBrk="0" hangingPunct="1">
              <a:lnSpc>
                <a:spcPts val="1800"/>
              </a:lnSpc>
              <a:spcBef>
                <a:spcPts val="0"/>
              </a:spcBef>
              <a:spcAft>
                <a:spcPts val="900"/>
              </a:spcAft>
              <a:buFont typeface="Arial" pitchFamily="34" charset="0"/>
              <a:buChar char="•"/>
              <a:defRPr sz="1600" kern="1200">
                <a:solidFill>
                  <a:srgbClr val="000000"/>
                </a:solidFill>
                <a:latin typeface="+mj-lt"/>
                <a:ea typeface="+mn-ea"/>
                <a:cs typeface="+mn-cs"/>
              </a:defRPr>
            </a:lvl3pPr>
            <a:lvl4pPr marL="0" indent="0" algn="l" defTabSz="914400" rtl="0" eaLnBrk="1" latinLnBrk="0" hangingPunct="1">
              <a:lnSpc>
                <a:spcPts val="1100"/>
              </a:lnSpc>
              <a:spcBef>
                <a:spcPts val="0"/>
              </a:spcBef>
              <a:spcAft>
                <a:spcPts val="1100"/>
              </a:spcAft>
              <a:buFont typeface="Arial" pitchFamily="34" charset="0"/>
              <a:buNone/>
              <a:defRPr sz="1000" kern="1200">
                <a:solidFill>
                  <a:srgbClr val="000000"/>
                </a:solidFill>
                <a:latin typeface="+mj-lt"/>
                <a:ea typeface="+mn-ea"/>
                <a:cs typeface="+mn-cs"/>
              </a:defRPr>
            </a:lvl4pPr>
            <a:lvl5pPr marL="0" indent="0" algn="l" defTabSz="914400" rtl="0" eaLnBrk="1" latinLnBrk="0" hangingPunct="1">
              <a:lnSpc>
                <a:spcPts val="1300"/>
              </a:lnSpc>
              <a:spcBef>
                <a:spcPts val="0"/>
              </a:spcBef>
              <a:spcAft>
                <a:spcPts val="0"/>
              </a:spcAft>
              <a:buFont typeface="Arial" pitchFamily="34" charset="0"/>
              <a:buNone/>
              <a:defRPr sz="1600" b="1" kern="1200" cap="all" baseline="0">
                <a:solidFill>
                  <a:schemeClr val="bg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8650">
              <a:lnSpc>
                <a:spcPct val="100000"/>
              </a:lnSpc>
            </a:pPr>
            <a:endParaRPr lang="en-GB" sz="1800" i="1"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a:p>
            <a:pPr marL="0" indent="0" defTabSz="628650">
              <a:lnSpc>
                <a:spcPct val="100000"/>
              </a:lnSpc>
            </a:pPr>
            <a:endParaRPr lang="en-GB" sz="1800" dirty="0"/>
          </a:p>
        </p:txBody>
      </p:sp>
      <p:grpSp>
        <p:nvGrpSpPr>
          <p:cNvPr id="13" name="Group 12">
            <a:extLst>
              <a:ext uri="{FF2B5EF4-FFF2-40B4-BE49-F238E27FC236}">
                <a16:creationId xmlns:a16="http://schemas.microsoft.com/office/drawing/2014/main" id="{4FC8BA81-DFD2-46EF-8CDE-FD62FF2802C5}"/>
              </a:ext>
            </a:extLst>
          </p:cNvPr>
          <p:cNvGrpSpPr>
            <a:grpSpLocks noChangeAspect="1"/>
          </p:cNvGrpSpPr>
          <p:nvPr/>
        </p:nvGrpSpPr>
        <p:grpSpPr>
          <a:xfrm>
            <a:off x="1438029" y="3312170"/>
            <a:ext cx="7305317" cy="3297258"/>
            <a:chOff x="577850" y="3037864"/>
            <a:chExt cx="6295720" cy="2841580"/>
          </a:xfrm>
        </p:grpSpPr>
        <p:pic>
          <p:nvPicPr>
            <p:cNvPr id="4" name="Picture 3">
              <a:extLst>
                <a:ext uri="{FF2B5EF4-FFF2-40B4-BE49-F238E27FC236}">
                  <a16:creationId xmlns:a16="http://schemas.microsoft.com/office/drawing/2014/main" id="{6E039A9A-D2DA-4116-B462-AF2E27A27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 y="3037864"/>
              <a:ext cx="3429493" cy="2841580"/>
            </a:xfrm>
            <a:prstGeom prst="rect">
              <a:avLst/>
            </a:prstGeom>
          </p:spPr>
        </p:pic>
        <p:sp>
          <p:nvSpPr>
            <p:cNvPr id="6" name="TextBox 5">
              <a:extLst>
                <a:ext uri="{FF2B5EF4-FFF2-40B4-BE49-F238E27FC236}">
                  <a16:creationId xmlns:a16="http://schemas.microsoft.com/office/drawing/2014/main" id="{005AC4B9-5F59-49A7-AD1D-3D5CD9EB14C4}"/>
                </a:ext>
              </a:extLst>
            </p:cNvPr>
            <p:cNvSpPr txBox="1"/>
            <p:nvPr/>
          </p:nvSpPr>
          <p:spPr>
            <a:xfrm>
              <a:off x="4129130" y="4154449"/>
              <a:ext cx="2744440" cy="692497"/>
            </a:xfrm>
            <a:prstGeom prst="rect">
              <a:avLst/>
            </a:prstGeom>
            <a:noFill/>
          </p:spPr>
          <p:txBody>
            <a:bodyPr wrap="square" lIns="0" tIns="0" rIns="0" bIns="0" rtlCol="0">
              <a:spAutoFit/>
            </a:bodyPr>
            <a:lstStyle/>
            <a:p>
              <a:pPr marL="0" algn="ctr">
                <a:lnSpc>
                  <a:spcPts val="1800"/>
                </a:lnSpc>
                <a:spcAft>
                  <a:spcPts val="1800"/>
                </a:spcAft>
              </a:pPr>
              <a:r>
                <a:rPr lang="en-GB" dirty="0">
                  <a:solidFill>
                    <a:srgbClr val="000000"/>
                  </a:solidFill>
                  <a:latin typeface="+mj-lt"/>
                </a:rPr>
                <a:t>Gradient, or, “slope” of characteristic curve indicates film contrast </a:t>
              </a:r>
            </a:p>
          </p:txBody>
        </p:sp>
        <p:cxnSp>
          <p:nvCxnSpPr>
            <p:cNvPr id="10" name="Straight Arrow Connector 9">
              <a:extLst>
                <a:ext uri="{FF2B5EF4-FFF2-40B4-BE49-F238E27FC236}">
                  <a16:creationId xmlns:a16="http://schemas.microsoft.com/office/drawing/2014/main" id="{8D910F7A-F3B4-44E1-8B17-FB7DE57AB436}"/>
                </a:ext>
              </a:extLst>
            </p:cNvPr>
            <p:cNvCxnSpPr>
              <a:cxnSpLocks/>
              <a:stCxn id="4" idx="3"/>
            </p:cNvCxnSpPr>
            <p:nvPr/>
          </p:nvCxnSpPr>
          <p:spPr>
            <a:xfrm flipH="1">
              <a:off x="2926080" y="4458654"/>
              <a:ext cx="1081263" cy="1755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6436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Text Placeholder 2"/>
          <p:cNvSpPr>
            <a:spLocks noGrp="1"/>
          </p:cNvSpPr>
          <p:nvPr>
            <p:ph type="body" sz="quarter" idx="10"/>
          </p:nvPr>
        </p:nvSpPr>
        <p:spPr/>
        <p:txBody>
          <a:bodyPr/>
          <a:lstStyle/>
          <a:p>
            <a:r>
              <a:rPr lang="en-GB" sz="1800" dirty="0"/>
              <a:t>For more information please contact:</a:t>
            </a:r>
          </a:p>
          <a:p>
            <a:pPr>
              <a:lnSpc>
                <a:spcPts val="600"/>
              </a:lnSpc>
            </a:pPr>
            <a:r>
              <a:rPr lang="en-GB" sz="1800" dirty="0"/>
              <a:t>IMechE Engineering Training Solutions</a:t>
            </a:r>
          </a:p>
          <a:p>
            <a:pPr>
              <a:lnSpc>
                <a:spcPts val="600"/>
              </a:lnSpc>
            </a:pPr>
            <a:endParaRPr lang="en-GB" sz="1800" dirty="0"/>
          </a:p>
          <a:p>
            <a:pPr>
              <a:lnSpc>
                <a:spcPts val="600"/>
              </a:lnSpc>
            </a:pPr>
            <a:r>
              <a:rPr lang="en-GB" sz="1800" dirty="0"/>
              <a:t>T: +44 (0)114 399 5720 </a:t>
            </a:r>
          </a:p>
          <a:p>
            <a:pPr>
              <a:lnSpc>
                <a:spcPts val="600"/>
              </a:lnSpc>
            </a:pPr>
            <a:r>
              <a:rPr lang="en-GB" sz="1800" dirty="0"/>
              <a:t>E: trainingsolutions@imeche.org</a:t>
            </a:r>
          </a:p>
          <a:p>
            <a:pPr>
              <a:lnSpc>
                <a:spcPts val="600"/>
              </a:lnSpc>
            </a:pPr>
            <a:r>
              <a:rPr lang="en-GB" sz="1800" dirty="0"/>
              <a:t>W: http://trainingsolutions.imeche.org </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3553178"/>
            <a:ext cx="3258000" cy="1013727"/>
          </a:xfrm>
          <a:prstGeom prst="rect">
            <a:avLst/>
          </a:prstGeom>
        </p:spPr>
      </p:pic>
    </p:spTree>
    <p:extLst>
      <p:ext uri="{BB962C8B-B14F-4D97-AF65-F5344CB8AC3E}">
        <p14:creationId xmlns:p14="http://schemas.microsoft.com/office/powerpoint/2010/main" val="77862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04082A0-7404-4CB3-911F-0C61EE9837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781" b="10781"/>
          <a:stretch>
            <a:fillRect/>
          </a:stretch>
        </p:blipFill>
        <p:spPr>
          <a:xfrm>
            <a:off x="5918661" y="2027336"/>
            <a:ext cx="3038764" cy="2230620"/>
          </a:xfrm>
        </p:spPr>
      </p:pic>
      <p:sp>
        <p:nvSpPr>
          <p:cNvPr id="6" name="TextBox 5">
            <a:extLst>
              <a:ext uri="{FF2B5EF4-FFF2-40B4-BE49-F238E27FC236}">
                <a16:creationId xmlns:a16="http://schemas.microsoft.com/office/drawing/2014/main" id="{B4D52B94-37B6-46BF-ABC0-D535D670A078}"/>
              </a:ext>
            </a:extLst>
          </p:cNvPr>
          <p:cNvSpPr txBox="1"/>
          <p:nvPr/>
        </p:nvSpPr>
        <p:spPr>
          <a:xfrm>
            <a:off x="6243784" y="4553537"/>
            <a:ext cx="1560947" cy="230832"/>
          </a:xfrm>
          <a:prstGeom prst="rect">
            <a:avLst/>
          </a:prstGeom>
          <a:noFill/>
        </p:spPr>
        <p:txBody>
          <a:bodyPr wrap="square" lIns="0" tIns="0" rIns="0" bIns="0" rtlCol="0">
            <a:spAutoFit/>
          </a:bodyPr>
          <a:lstStyle/>
          <a:p>
            <a:pPr marL="0">
              <a:lnSpc>
                <a:spcPts val="1800"/>
              </a:lnSpc>
              <a:spcAft>
                <a:spcPts val="1800"/>
              </a:spcAft>
            </a:pPr>
            <a:r>
              <a:rPr lang="en-GB" sz="1600" dirty="0">
                <a:solidFill>
                  <a:srgbClr val="000000"/>
                </a:solidFill>
              </a:rPr>
              <a:t>Solar Eclipse; 1851</a:t>
            </a:r>
          </a:p>
        </p:txBody>
      </p:sp>
      <p:sp>
        <p:nvSpPr>
          <p:cNvPr id="7" name="TextBox 6">
            <a:extLst>
              <a:ext uri="{FF2B5EF4-FFF2-40B4-BE49-F238E27FC236}">
                <a16:creationId xmlns:a16="http://schemas.microsoft.com/office/drawing/2014/main" id="{FA0B6545-5684-46D1-9B1E-3C61A548E34A}"/>
              </a:ext>
            </a:extLst>
          </p:cNvPr>
          <p:cNvSpPr txBox="1"/>
          <p:nvPr/>
        </p:nvSpPr>
        <p:spPr>
          <a:xfrm>
            <a:off x="465513" y="1124744"/>
            <a:ext cx="5378334" cy="5616922"/>
          </a:xfrm>
          <a:prstGeom prst="rect">
            <a:avLst/>
          </a:prstGeom>
          <a:noFill/>
        </p:spPr>
        <p:txBody>
          <a:bodyPr wrap="square" lIns="0" tIns="0" rIns="0" bIns="0" rtlCol="0">
            <a:spAutoFit/>
          </a:bodyPr>
          <a:lstStyle/>
          <a:p>
            <a:pPr marL="0">
              <a:lnSpc>
                <a:spcPts val="2400"/>
              </a:lnSpc>
              <a:spcAft>
                <a:spcPts val="1800"/>
              </a:spcAft>
            </a:pPr>
            <a:r>
              <a:rPr lang="en-GB" dirty="0">
                <a:solidFill>
                  <a:srgbClr val="000000"/>
                </a:solidFill>
              </a:rPr>
              <a:t>This first complete practical photographic process was announced at a meeting of the French Academy of Sciences on January 7</a:t>
            </a:r>
            <a:r>
              <a:rPr lang="en-GB" baseline="30000" dirty="0">
                <a:solidFill>
                  <a:srgbClr val="000000"/>
                </a:solidFill>
              </a:rPr>
              <a:t>th</a:t>
            </a:r>
            <a:r>
              <a:rPr lang="en-GB" dirty="0">
                <a:solidFill>
                  <a:srgbClr val="000000"/>
                </a:solidFill>
              </a:rPr>
              <a:t>, 1839.</a:t>
            </a:r>
          </a:p>
          <a:p>
            <a:pPr marL="0">
              <a:lnSpc>
                <a:spcPts val="2400"/>
              </a:lnSpc>
              <a:spcAft>
                <a:spcPts val="1800"/>
              </a:spcAft>
            </a:pPr>
            <a:r>
              <a:rPr lang="en-GB" dirty="0">
                <a:solidFill>
                  <a:srgbClr val="000000"/>
                </a:solidFill>
              </a:rPr>
              <a:t>At first, details of the process were withheld, and specimens were shown only at Daguerre’s studio, to Academy members, under close supervision.</a:t>
            </a:r>
          </a:p>
          <a:p>
            <a:pPr marL="0">
              <a:lnSpc>
                <a:spcPts val="2400"/>
              </a:lnSpc>
              <a:spcAft>
                <a:spcPts val="1800"/>
              </a:spcAft>
            </a:pPr>
            <a:r>
              <a:rPr lang="en-GB" dirty="0">
                <a:solidFill>
                  <a:srgbClr val="000000"/>
                </a:solidFill>
              </a:rPr>
              <a:t>The French government bought the rights to the discovery, in exchange for pensions payable to the originators, and arranged to present the invention to the world as a free gift (with the exception of Great Britain – where it was patented!)</a:t>
            </a:r>
          </a:p>
          <a:p>
            <a:pPr marL="0">
              <a:lnSpc>
                <a:spcPts val="2400"/>
              </a:lnSpc>
              <a:spcAft>
                <a:spcPts val="1800"/>
              </a:spcAft>
            </a:pPr>
            <a:r>
              <a:rPr lang="en-GB" dirty="0">
                <a:solidFill>
                  <a:srgbClr val="000000"/>
                </a:solidFill>
              </a:rPr>
              <a:t>Known as the </a:t>
            </a:r>
            <a:r>
              <a:rPr lang="en-GB" i="1" dirty="0">
                <a:solidFill>
                  <a:srgbClr val="000000"/>
                </a:solidFill>
              </a:rPr>
              <a:t>Daguerreotype</a:t>
            </a:r>
            <a:r>
              <a:rPr lang="en-GB" dirty="0">
                <a:solidFill>
                  <a:srgbClr val="000000"/>
                </a:solidFill>
              </a:rPr>
              <a:t> process, complete instructions were made public on August 19</a:t>
            </a:r>
            <a:r>
              <a:rPr lang="en-GB" baseline="30000" dirty="0">
                <a:solidFill>
                  <a:srgbClr val="000000"/>
                </a:solidFill>
              </a:rPr>
              <a:t>th</a:t>
            </a:r>
            <a:r>
              <a:rPr lang="en-GB" dirty="0">
                <a:solidFill>
                  <a:srgbClr val="000000"/>
                </a:solidFill>
              </a:rPr>
              <a:t>, 1839.</a:t>
            </a:r>
          </a:p>
        </p:txBody>
      </p:sp>
      <p:sp>
        <p:nvSpPr>
          <p:cNvPr id="8" name="Title 1"/>
          <p:cNvSpPr txBox="1">
            <a:spLocks/>
          </p:cNvSpPr>
          <p:nvPr/>
        </p:nvSpPr>
        <p:spPr>
          <a:xfrm>
            <a:off x="465513" y="638976"/>
            <a:ext cx="7119938" cy="485768"/>
          </a:xfrm>
          <a:prstGeom prst="rect">
            <a:avLst/>
          </a:prstGeom>
        </p:spPr>
        <p:txBody>
          <a:bodyPr/>
          <a:lstStyle>
            <a:lvl1pPr algn="l" defTabSz="914400" rtl="0" eaLnBrk="1" latinLnBrk="0" hangingPunct="1">
              <a:lnSpc>
                <a:spcPts val="1950"/>
              </a:lnSpc>
              <a:spcBef>
                <a:spcPct val="0"/>
              </a:spcBef>
              <a:buNone/>
              <a:defRPr sz="2600" b="1" kern="1200" cap="all" baseline="0">
                <a:solidFill>
                  <a:schemeClr val="bg1"/>
                </a:solidFill>
                <a:latin typeface="+mj-lt"/>
                <a:ea typeface="+mj-ea"/>
                <a:cs typeface="+mj-cs"/>
              </a:defRPr>
            </a:lvl1pPr>
          </a:lstStyle>
          <a:p>
            <a:r>
              <a:rPr lang="en-GB" dirty="0"/>
              <a:t>Photography: the early days… </a:t>
            </a:r>
          </a:p>
        </p:txBody>
      </p:sp>
    </p:spTree>
    <p:extLst>
      <p:ext uri="{BB962C8B-B14F-4D97-AF65-F5344CB8AC3E}">
        <p14:creationId xmlns:p14="http://schemas.microsoft.com/office/powerpoint/2010/main" val="101563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539013-6C01-4CA0-AC02-6D20FD6C872F}"/>
              </a:ext>
            </a:extLst>
          </p:cNvPr>
          <p:cNvPicPr>
            <a:picLocks noChangeAspect="1"/>
          </p:cNvPicPr>
          <p:nvPr/>
        </p:nvPicPr>
        <p:blipFill>
          <a:blip r:embed="rId2"/>
          <a:stretch>
            <a:fillRect/>
          </a:stretch>
        </p:blipFill>
        <p:spPr>
          <a:xfrm rot="7277849">
            <a:off x="4177157" y="1964682"/>
            <a:ext cx="4536000" cy="3559254"/>
          </a:xfrm>
          <a:prstGeom prst="rect">
            <a:avLst/>
          </a:prstGeom>
        </p:spPr>
      </p:pic>
      <p:sp>
        <p:nvSpPr>
          <p:cNvPr id="2" name="Title 1"/>
          <p:cNvSpPr>
            <a:spLocks noGrp="1"/>
          </p:cNvSpPr>
          <p:nvPr>
            <p:ph type="title"/>
          </p:nvPr>
        </p:nvSpPr>
        <p:spPr>
          <a:xfrm>
            <a:off x="577849" y="638976"/>
            <a:ext cx="7697017" cy="485768"/>
          </a:xfrm>
        </p:spPr>
        <p:txBody>
          <a:bodyPr/>
          <a:lstStyle/>
          <a:p>
            <a:r>
              <a:rPr lang="en-GB" dirty="0"/>
              <a:t>Steps in The daguerreotype process:</a:t>
            </a:r>
            <a:br>
              <a:rPr lang="en-GB" dirty="0"/>
            </a:br>
            <a:r>
              <a:rPr lang="en-GB" dirty="0"/>
              <a:t> </a:t>
            </a:r>
          </a:p>
        </p:txBody>
      </p:sp>
      <p:sp>
        <p:nvSpPr>
          <p:cNvPr id="3" name="Content Placeholder 2"/>
          <p:cNvSpPr>
            <a:spLocks noGrp="1"/>
          </p:cNvSpPr>
          <p:nvPr>
            <p:ph sz="quarter" idx="10"/>
          </p:nvPr>
        </p:nvSpPr>
        <p:spPr>
          <a:xfrm>
            <a:off x="577849" y="1773928"/>
            <a:ext cx="4816187" cy="3851013"/>
          </a:xfrm>
        </p:spPr>
        <p:txBody>
          <a:bodyPr/>
          <a:lstStyle/>
          <a:p>
            <a:pPr marL="285750" indent="-285750">
              <a:buFont typeface="Arial" panose="020B0604020202020204" pitchFamily="34" charset="0"/>
              <a:buChar char="•"/>
            </a:pPr>
            <a:r>
              <a:rPr lang="en-GB" sz="1800" u="sng" dirty="0"/>
              <a:t>Polishing:</a:t>
            </a:r>
            <a:r>
              <a:rPr lang="en-GB" sz="1800" dirty="0"/>
              <a:t> A silver plated copper sheet was polished to a mirror-like finish, then swabbed with nitric acid</a:t>
            </a:r>
            <a:endParaRPr lang="en-GB" sz="1800" u="sng" dirty="0"/>
          </a:p>
          <a:p>
            <a:pPr marL="285750" indent="-285750">
              <a:buFont typeface="Arial" panose="020B0604020202020204" pitchFamily="34" charset="0"/>
              <a:buChar char="•"/>
            </a:pPr>
            <a:r>
              <a:rPr lang="en-GB" sz="1800" u="sng" dirty="0"/>
              <a:t>Sensitisation:</a:t>
            </a:r>
            <a:r>
              <a:rPr lang="en-GB" sz="1800" dirty="0"/>
              <a:t> In a dark room, the polished silver surface was exposed to halogen fumes. Originally iodine to produce silver iodide, but it was discovered that the use of bromine, producing silver bromide, greatly increased sensitivity</a:t>
            </a:r>
          </a:p>
          <a:p>
            <a:pPr marL="285750" indent="-285750">
              <a:buFont typeface="Arial" panose="020B0604020202020204" pitchFamily="34" charset="0"/>
              <a:buChar char="•"/>
            </a:pPr>
            <a:r>
              <a:rPr lang="en-GB" sz="1800" u="sng" dirty="0"/>
              <a:t>Exposure:</a:t>
            </a:r>
            <a:r>
              <a:rPr lang="en-GB" sz="1800" dirty="0"/>
              <a:t> To create the </a:t>
            </a:r>
            <a:r>
              <a:rPr lang="en-GB" sz="1800" i="1" dirty="0"/>
              <a:t>latent image</a:t>
            </a:r>
            <a:r>
              <a:rPr lang="en-GB" sz="1800" dirty="0"/>
              <a:t>; exposures could be a few seconds to many minutes</a:t>
            </a:r>
          </a:p>
          <a:p>
            <a:pPr marL="0" indent="0"/>
            <a:endParaRPr lang="en-GB" sz="1800" dirty="0"/>
          </a:p>
        </p:txBody>
      </p:sp>
    </p:spTree>
    <p:extLst>
      <p:ext uri="{BB962C8B-B14F-4D97-AF65-F5344CB8AC3E}">
        <p14:creationId xmlns:p14="http://schemas.microsoft.com/office/powerpoint/2010/main" val="321766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638976"/>
            <a:ext cx="7697017" cy="485768"/>
          </a:xfrm>
        </p:spPr>
        <p:txBody>
          <a:bodyPr/>
          <a:lstStyle/>
          <a:p>
            <a:r>
              <a:rPr lang="en-GB" dirty="0"/>
              <a:t>Steps in The daguerreotype process:</a:t>
            </a:r>
            <a:br>
              <a:rPr lang="en-GB" dirty="0"/>
            </a:br>
            <a:r>
              <a:rPr lang="en-GB" dirty="0"/>
              <a:t> </a:t>
            </a:r>
          </a:p>
        </p:txBody>
      </p:sp>
      <p:pic>
        <p:nvPicPr>
          <p:cNvPr id="4" name="Picture 3">
            <a:extLst>
              <a:ext uri="{FF2B5EF4-FFF2-40B4-BE49-F238E27FC236}">
                <a16:creationId xmlns:a16="http://schemas.microsoft.com/office/drawing/2014/main" id="{AF539013-6C01-4CA0-AC02-6D20FD6C872F}"/>
              </a:ext>
            </a:extLst>
          </p:cNvPr>
          <p:cNvPicPr>
            <a:picLocks noChangeAspect="1"/>
          </p:cNvPicPr>
          <p:nvPr/>
        </p:nvPicPr>
        <p:blipFill rotWithShape="1">
          <a:blip r:embed="rId2"/>
          <a:srcRect l="3041" t="6536" r="3888" b="4776"/>
          <a:stretch/>
        </p:blipFill>
        <p:spPr>
          <a:xfrm rot="7277849">
            <a:off x="5620556" y="2246950"/>
            <a:ext cx="4149917" cy="3102991"/>
          </a:xfrm>
          <a:prstGeom prst="rect">
            <a:avLst/>
          </a:prstGeom>
        </p:spPr>
      </p:pic>
      <p:sp>
        <p:nvSpPr>
          <p:cNvPr id="3" name="Content Placeholder 2"/>
          <p:cNvSpPr>
            <a:spLocks noGrp="1"/>
          </p:cNvSpPr>
          <p:nvPr>
            <p:ph sz="quarter" idx="10"/>
          </p:nvPr>
        </p:nvSpPr>
        <p:spPr>
          <a:xfrm>
            <a:off x="568613" y="1219769"/>
            <a:ext cx="5848811" cy="4774632"/>
          </a:xfrm>
        </p:spPr>
        <p:txBody>
          <a:bodyPr/>
          <a:lstStyle/>
          <a:p>
            <a:pPr marL="285750" lvl="0" indent="-285750">
              <a:buFont typeface="Arial" panose="020B0604020202020204" pitchFamily="34" charset="0"/>
              <a:buChar char="•"/>
            </a:pPr>
            <a:r>
              <a:rPr lang="en-GB" sz="1800" u="sng" dirty="0"/>
              <a:t>Development:</a:t>
            </a:r>
            <a:r>
              <a:rPr lang="en-GB" sz="1800" dirty="0"/>
              <a:t> The plate was exposed to several minutes of exposure to mercury fumes(!)</a:t>
            </a:r>
          </a:p>
          <a:p>
            <a:pPr marL="285750" lvl="0" indent="-285750">
              <a:buFont typeface="Arial" panose="020B0604020202020204" pitchFamily="34" charset="0"/>
              <a:buChar char="•"/>
            </a:pPr>
            <a:r>
              <a:rPr lang="en-GB" sz="1800" u="sng" dirty="0"/>
              <a:t>Fixing:</a:t>
            </a:r>
            <a:r>
              <a:rPr lang="en-GB" sz="1800" dirty="0"/>
              <a:t> In the original process, fixing was carried out using a hot common salt solution to remove the remaining silver halide. It was quickly discovered that </a:t>
            </a:r>
            <a:r>
              <a:rPr lang="en-GB" sz="1800" i="1" dirty="0"/>
              <a:t>hyposulphite of soda</a:t>
            </a:r>
            <a:r>
              <a:rPr lang="en-GB" sz="1800" dirty="0"/>
              <a:t> (“hypo”), now known as sodium thiosulphate, made a more efficient solvent, and its use was adopted. Frequently, gilding, or gold plating was used to give a “warmer” tone, and physically reinforce the powder-like silver particles of which the image was formed.</a:t>
            </a:r>
          </a:p>
          <a:p>
            <a:pPr marL="268288" lvl="0" indent="-268288"/>
            <a:r>
              <a:rPr lang="en-GB" sz="1800" dirty="0"/>
              <a:t>     Daguerreotype images were very delicate;                                        subject to tarnishing and physical damage, so were protected by a cover glass.</a:t>
            </a:r>
          </a:p>
          <a:p>
            <a:pPr marL="285750" lvl="0" indent="-285750">
              <a:buFont typeface="Arial" panose="020B0604020202020204" pitchFamily="34" charset="0"/>
              <a:buChar char="•"/>
            </a:pPr>
            <a:endParaRPr lang="en-GB" sz="1800" i="1" u="sng" dirty="0"/>
          </a:p>
          <a:p>
            <a:pPr marL="0" indent="0"/>
            <a:endParaRPr lang="en-GB" sz="1800" dirty="0"/>
          </a:p>
        </p:txBody>
      </p:sp>
    </p:spTree>
    <p:extLst>
      <p:ext uri="{BB962C8B-B14F-4D97-AF65-F5344CB8AC3E}">
        <p14:creationId xmlns:p14="http://schemas.microsoft.com/office/powerpoint/2010/main" val="18753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851B-5EF4-4CB7-A25F-2195E1D1B81D}"/>
              </a:ext>
            </a:extLst>
          </p:cNvPr>
          <p:cNvSpPr>
            <a:spLocks noGrp="1"/>
          </p:cNvSpPr>
          <p:nvPr>
            <p:ph type="title"/>
          </p:nvPr>
        </p:nvSpPr>
        <p:spPr/>
        <p:txBody>
          <a:bodyPr/>
          <a:lstStyle/>
          <a:p>
            <a:pPr>
              <a:lnSpc>
                <a:spcPts val="2400"/>
              </a:lnSpc>
            </a:pPr>
            <a:r>
              <a:rPr lang="en-GB" dirty="0"/>
              <a:t>Characteristics of Daguerreotypes</a:t>
            </a:r>
          </a:p>
        </p:txBody>
      </p:sp>
      <p:sp>
        <p:nvSpPr>
          <p:cNvPr id="3" name="Content Placeholder 2">
            <a:extLst>
              <a:ext uri="{FF2B5EF4-FFF2-40B4-BE49-F238E27FC236}">
                <a16:creationId xmlns:a16="http://schemas.microsoft.com/office/drawing/2014/main" id="{3C66EF90-57BC-41D5-BDCC-51A5DEE48679}"/>
              </a:ext>
            </a:extLst>
          </p:cNvPr>
          <p:cNvSpPr>
            <a:spLocks noGrp="1"/>
          </p:cNvSpPr>
          <p:nvPr>
            <p:ph sz="quarter" idx="11"/>
          </p:nvPr>
        </p:nvSpPr>
        <p:spPr>
          <a:xfrm>
            <a:off x="640915" y="2398710"/>
            <a:ext cx="4411373" cy="2385723"/>
          </a:xfrm>
        </p:spPr>
        <p:txBody>
          <a:bodyPr/>
          <a:lstStyle/>
          <a:p>
            <a:pPr lvl="0">
              <a:lnSpc>
                <a:spcPts val="2400"/>
              </a:lnSpc>
              <a:spcAft>
                <a:spcPts val="1100"/>
              </a:spcAft>
              <a:tabLst/>
            </a:pPr>
            <a:r>
              <a:rPr lang="en-GB" sz="1800" b="0" dirty="0">
                <a:latin typeface="Serifa std 55 roman"/>
              </a:rPr>
              <a:t>Images are, usually, laterally reversed – mirror images -  as they are viewed from the side that faced the subject; though prisms may be used to correct the image.</a:t>
            </a:r>
          </a:p>
          <a:p>
            <a:pPr lvl="0">
              <a:lnSpc>
                <a:spcPts val="2400"/>
              </a:lnSpc>
              <a:spcAft>
                <a:spcPts val="1100"/>
              </a:spcAft>
              <a:tabLst/>
            </a:pPr>
            <a:r>
              <a:rPr lang="en-GB" sz="1800" b="0" dirty="0">
                <a:latin typeface="Serifa std 55 roman"/>
              </a:rPr>
              <a:t>During viewing of a daguerreotype, the image will “flip” from positive to negative as the viewing angle changes.</a:t>
            </a:r>
            <a:endParaRPr lang="en-GB" dirty="0"/>
          </a:p>
        </p:txBody>
      </p:sp>
      <p:pic>
        <p:nvPicPr>
          <p:cNvPr id="5" name="Picture 4">
            <a:extLst>
              <a:ext uri="{FF2B5EF4-FFF2-40B4-BE49-F238E27FC236}">
                <a16:creationId xmlns:a16="http://schemas.microsoft.com/office/drawing/2014/main" id="{D5251494-6BA1-464C-A953-1706B208C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420" y="1870025"/>
            <a:ext cx="2720043" cy="3653331"/>
          </a:xfrm>
          <a:prstGeom prst="rect">
            <a:avLst/>
          </a:prstGeom>
        </p:spPr>
      </p:pic>
    </p:spTree>
    <p:extLst>
      <p:ext uri="{BB962C8B-B14F-4D97-AF65-F5344CB8AC3E}">
        <p14:creationId xmlns:p14="http://schemas.microsoft.com/office/powerpoint/2010/main" val="262440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851B-5EF4-4CB7-A25F-2195E1D1B81D}"/>
              </a:ext>
            </a:extLst>
          </p:cNvPr>
          <p:cNvSpPr>
            <a:spLocks noGrp="1"/>
          </p:cNvSpPr>
          <p:nvPr>
            <p:ph type="title"/>
          </p:nvPr>
        </p:nvSpPr>
        <p:spPr/>
        <p:txBody>
          <a:bodyPr/>
          <a:lstStyle/>
          <a:p>
            <a:pPr>
              <a:lnSpc>
                <a:spcPts val="2400"/>
              </a:lnSpc>
            </a:pPr>
            <a:r>
              <a:rPr lang="en-GB" dirty="0"/>
              <a:t>Characteristics of Daguerreotypes</a:t>
            </a:r>
          </a:p>
        </p:txBody>
      </p:sp>
      <p:sp>
        <p:nvSpPr>
          <p:cNvPr id="3" name="Content Placeholder 2">
            <a:extLst>
              <a:ext uri="{FF2B5EF4-FFF2-40B4-BE49-F238E27FC236}">
                <a16:creationId xmlns:a16="http://schemas.microsoft.com/office/drawing/2014/main" id="{3C66EF90-57BC-41D5-BDCC-51A5DEE48679}"/>
              </a:ext>
            </a:extLst>
          </p:cNvPr>
          <p:cNvSpPr>
            <a:spLocks noGrp="1"/>
          </p:cNvSpPr>
          <p:nvPr>
            <p:ph sz="quarter" idx="11"/>
          </p:nvPr>
        </p:nvSpPr>
        <p:spPr>
          <a:xfrm>
            <a:off x="640915" y="1521261"/>
            <a:ext cx="5399667" cy="1757654"/>
          </a:xfrm>
        </p:spPr>
        <p:txBody>
          <a:bodyPr/>
          <a:lstStyle/>
          <a:p>
            <a:pPr lvl="0">
              <a:lnSpc>
                <a:spcPts val="2400"/>
              </a:lnSpc>
              <a:spcAft>
                <a:spcPts val="1100"/>
              </a:spcAft>
              <a:tabLst/>
            </a:pPr>
            <a:r>
              <a:rPr lang="en-GB" sz="1800" b="0" dirty="0">
                <a:latin typeface="Serifa std 55 roman"/>
              </a:rPr>
              <a:t>Image is similar to holograms on credit cards or Lippmann plates (Gabriel Lippmann; Nobel Prize for Physics – 1908).</a:t>
            </a:r>
          </a:p>
          <a:p>
            <a:pPr lvl="0">
              <a:lnSpc>
                <a:spcPts val="2400"/>
              </a:lnSpc>
              <a:spcAft>
                <a:spcPts val="1100"/>
              </a:spcAft>
              <a:tabLst/>
            </a:pPr>
            <a:r>
              <a:rPr lang="en-GB" sz="1800" b="0" dirty="0">
                <a:latin typeface="Serifa std 55 roman"/>
              </a:rPr>
              <a:t>Lippmann developed an early type of direct colour photography.</a:t>
            </a:r>
            <a:endParaRPr lang="en-GB" dirty="0"/>
          </a:p>
        </p:txBody>
      </p:sp>
      <p:pic>
        <p:nvPicPr>
          <p:cNvPr id="6" name="Picture 5">
            <a:extLst>
              <a:ext uri="{FF2B5EF4-FFF2-40B4-BE49-F238E27FC236}">
                <a16:creationId xmlns:a16="http://schemas.microsoft.com/office/drawing/2014/main" id="{A5EE28F6-BAFD-40D3-8138-1158F05A2C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6020" y="1588085"/>
            <a:ext cx="973296" cy="1367543"/>
          </a:xfrm>
          <a:prstGeom prst="rect">
            <a:avLst/>
          </a:prstGeom>
        </p:spPr>
      </p:pic>
      <p:pic>
        <p:nvPicPr>
          <p:cNvPr id="8" name="Picture 7">
            <a:extLst>
              <a:ext uri="{FF2B5EF4-FFF2-40B4-BE49-F238E27FC236}">
                <a16:creationId xmlns:a16="http://schemas.microsoft.com/office/drawing/2014/main" id="{29719330-36C0-4156-9802-55ED65AAD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198" y="3278915"/>
            <a:ext cx="2758031" cy="3113233"/>
          </a:xfrm>
          <a:prstGeom prst="rect">
            <a:avLst/>
          </a:prstGeom>
        </p:spPr>
      </p:pic>
    </p:spTree>
    <p:extLst>
      <p:ext uri="{BB962C8B-B14F-4D97-AF65-F5344CB8AC3E}">
        <p14:creationId xmlns:p14="http://schemas.microsoft.com/office/powerpoint/2010/main" val="37501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851B-5EF4-4CB7-A25F-2195E1D1B81D}"/>
              </a:ext>
            </a:extLst>
          </p:cNvPr>
          <p:cNvSpPr>
            <a:spLocks noGrp="1"/>
          </p:cNvSpPr>
          <p:nvPr>
            <p:ph type="title"/>
          </p:nvPr>
        </p:nvSpPr>
        <p:spPr/>
        <p:txBody>
          <a:bodyPr/>
          <a:lstStyle/>
          <a:p>
            <a:pPr>
              <a:lnSpc>
                <a:spcPts val="2400"/>
              </a:lnSpc>
            </a:pPr>
            <a:r>
              <a:rPr lang="en-GB" dirty="0"/>
              <a:t>Characteristics of Daguerreotypes</a:t>
            </a:r>
          </a:p>
        </p:txBody>
      </p:sp>
      <p:sp>
        <p:nvSpPr>
          <p:cNvPr id="3" name="Content Placeholder 2">
            <a:extLst>
              <a:ext uri="{FF2B5EF4-FFF2-40B4-BE49-F238E27FC236}">
                <a16:creationId xmlns:a16="http://schemas.microsoft.com/office/drawing/2014/main" id="{3C66EF90-57BC-41D5-BDCC-51A5DEE48679}"/>
              </a:ext>
            </a:extLst>
          </p:cNvPr>
          <p:cNvSpPr>
            <a:spLocks noGrp="1"/>
          </p:cNvSpPr>
          <p:nvPr>
            <p:ph sz="quarter" idx="11"/>
          </p:nvPr>
        </p:nvSpPr>
        <p:spPr>
          <a:xfrm>
            <a:off x="640915" y="1521261"/>
            <a:ext cx="7625630" cy="1563684"/>
          </a:xfrm>
        </p:spPr>
        <p:txBody>
          <a:bodyPr/>
          <a:lstStyle/>
          <a:p>
            <a:pPr lvl="0">
              <a:lnSpc>
                <a:spcPts val="2400"/>
              </a:lnSpc>
              <a:spcAft>
                <a:spcPts val="1100"/>
              </a:spcAft>
              <a:tabLst/>
            </a:pPr>
            <a:r>
              <a:rPr lang="en-GB" sz="1800" b="0" dirty="0">
                <a:latin typeface="Serifa std 55 roman"/>
              </a:rPr>
              <a:t>Well exposed, large format, Daguerreotypes have a resolution greater than that achievable by modern digital cameras. In 2007, “conservators” at George Eastman House were working on Daguerreotypes made in 1848, and observed that they exhibited a resolution that would be comparable to a digital image composed of 140,000 megapixels.</a:t>
            </a:r>
          </a:p>
        </p:txBody>
      </p:sp>
      <p:pic>
        <p:nvPicPr>
          <p:cNvPr id="5" name="Picture 4">
            <a:extLst>
              <a:ext uri="{FF2B5EF4-FFF2-40B4-BE49-F238E27FC236}">
                <a16:creationId xmlns:a16="http://schemas.microsoft.com/office/drawing/2014/main" id="{FD492806-4781-4C14-9093-2A74FECD5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766" y="3740848"/>
            <a:ext cx="3482106" cy="2492871"/>
          </a:xfrm>
          <a:prstGeom prst="rect">
            <a:avLst/>
          </a:prstGeom>
        </p:spPr>
      </p:pic>
    </p:spTree>
    <p:extLst>
      <p:ext uri="{BB962C8B-B14F-4D97-AF65-F5344CB8AC3E}">
        <p14:creationId xmlns:p14="http://schemas.microsoft.com/office/powerpoint/2010/main" val="2983638431"/>
      </p:ext>
    </p:extLst>
  </p:cSld>
  <p:clrMapOvr>
    <a:masterClrMapping/>
  </p:clrMapOvr>
</p:sld>
</file>

<file path=ppt/theme/theme1.xml><?xml version="1.0" encoding="utf-8"?>
<a:theme xmlns:a="http://schemas.openxmlformats.org/drawingml/2006/main" name="IMechE">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smtClean="0">
            <a:solidFill>
              <a:srgbClr val="000000"/>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1B14E16C-CEE1-493E-9F24-FC4FBABA528E}"/>
    </a:ext>
  </a:extLst>
</a:theme>
</file>

<file path=ppt/theme/theme2.xml><?xml version="1.0" encoding="utf-8"?>
<a:theme xmlns:a="http://schemas.openxmlformats.org/drawingml/2006/main" name="IMechE Coatings and Inspections">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dirty="0" smtClean="0">
            <a:solidFill>
              <a:schemeClr val="tx2"/>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D9C6A9F3-580F-4528-9555-42FA962AA54F}"/>
    </a:ext>
  </a:extLst>
</a:theme>
</file>

<file path=ppt/theme/theme3.xml><?xml version="1.0" encoding="utf-8"?>
<a:theme xmlns:a="http://schemas.openxmlformats.org/drawingml/2006/main" name="IMechE Level 3 Services">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dirty="0" smtClean="0">
            <a:solidFill>
              <a:schemeClr val="tx2"/>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D9C6A9F3-580F-4528-9555-42FA962AA54F}"/>
    </a:ext>
  </a:extLst>
</a:theme>
</file>

<file path=ppt/theme/theme4.xml><?xml version="1.0" encoding="utf-8"?>
<a:theme xmlns:a="http://schemas.openxmlformats.org/drawingml/2006/main" name="IMechE NDT Training and Examinations">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dirty="0" smtClean="0">
            <a:solidFill>
              <a:schemeClr val="tx2"/>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D9C6A9F3-580F-4528-9555-42FA962AA54F}"/>
    </a:ext>
  </a:extLst>
</a:theme>
</file>

<file path=ppt/theme/theme5.xml><?xml version="1.0" encoding="utf-8"?>
<a:theme xmlns:a="http://schemas.openxmlformats.org/drawingml/2006/main" name="IMechE Sonaspection">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dirty="0" smtClean="0">
            <a:solidFill>
              <a:schemeClr val="tx2"/>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D9C6A9F3-580F-4528-9555-42FA962AA54F}"/>
    </a:ext>
  </a:extLst>
</a:theme>
</file>

<file path=ppt/theme/theme6.xml><?xml version="1.0" encoding="utf-8"?>
<a:theme xmlns:a="http://schemas.openxmlformats.org/drawingml/2006/main" name="IMechE Engineering Solutions">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dirty="0" smtClean="0">
            <a:solidFill>
              <a:schemeClr val="tx2"/>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D9C6A9F3-580F-4528-9555-42FA962AA54F}"/>
    </a:ext>
  </a:extLst>
</a:theme>
</file>

<file path=ppt/theme/theme7.xml><?xml version="1.0" encoding="utf-8"?>
<a:theme xmlns:a="http://schemas.openxmlformats.org/drawingml/2006/main" name="IMechE Formula Student">
  <a:themeElements>
    <a:clrScheme name="New Color Theme">
      <a:dk1>
        <a:srgbClr val="772432"/>
      </a:dk1>
      <a:lt1>
        <a:srgbClr val="D52B1E"/>
      </a:lt1>
      <a:dk2>
        <a:srgbClr val="675C53"/>
      </a:dk2>
      <a:lt2>
        <a:srgbClr val="A6B7AB"/>
      </a:lt2>
      <a:accent1>
        <a:srgbClr val="8EBAE5"/>
      </a:accent1>
      <a:accent2>
        <a:srgbClr val="5091CD"/>
      </a:accent2>
      <a:accent3>
        <a:srgbClr val="C9DD03"/>
      </a:accent3>
      <a:accent4>
        <a:srgbClr val="9FA617"/>
      </a:accent4>
      <a:accent5>
        <a:srgbClr val="FECB00"/>
      </a:accent5>
      <a:accent6>
        <a:srgbClr val="DEB408"/>
      </a:accent6>
      <a:hlink>
        <a:srgbClr val="0000FF"/>
      </a:hlink>
      <a:folHlink>
        <a:srgbClr val="800080"/>
      </a:folHlink>
    </a:clrScheme>
    <a:fontScheme name="IMechE PwP">
      <a:majorFont>
        <a:latin typeface="Serifa Std 55 Roman"/>
        <a:ea typeface=""/>
        <a:cs typeface=""/>
      </a:majorFont>
      <a:minorFont>
        <a:latin typeface="Serifa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a:lnSpc>
            <a:spcPts val="1800"/>
          </a:lnSpc>
          <a:spcAft>
            <a:spcPts val="1800"/>
          </a:spcAft>
          <a:defRPr sz="1600" dirty="0" smtClean="0">
            <a:solidFill>
              <a:schemeClr val="tx2"/>
            </a:solidFill>
          </a:defRPr>
        </a:defPPr>
      </a:lstStyle>
    </a:txDef>
  </a:objectDefaults>
  <a:extraClrSchemeLst/>
  <a:custClrLst>
    <a:custClr name="Steel Blue Tint 1">
      <a:srgbClr val="CAD4CD"/>
    </a:custClr>
    <a:custClr name="Steel Blue Tint 2">
      <a:srgbClr val="E9EDEA"/>
    </a:custClr>
  </a:custClrLst>
  <a:extLst>
    <a:ext uri="{05A4C25C-085E-4340-85A3-A5531E510DB2}">
      <thm15:themeFamily xmlns:thm15="http://schemas.microsoft.com/office/thememl/2012/main" name="IMechE Presentation Template v2 1014 2007" id="{B2C883A0-797D-4CD0-8D77-D6862912104F}" vid="{D9C6A9F3-580F-4528-9555-42FA962AA54F}"/>
    </a:ext>
  </a:extLst>
</a:theme>
</file>

<file path=docProps/app.xml><?xml version="1.0" encoding="utf-8"?>
<Properties xmlns="http://schemas.openxmlformats.org/officeDocument/2006/extended-properties" xmlns:vt="http://schemas.openxmlformats.org/officeDocument/2006/docPropsVTypes">
  <Template>IMechE ETS Presentation Template</Template>
  <TotalTime>8188</TotalTime>
  <Words>2533</Words>
  <Application>Microsoft Office PowerPoint</Application>
  <PresentationFormat>On-screen Show (4:3)</PresentationFormat>
  <Paragraphs>254</Paragraphs>
  <Slides>33</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33</vt:i4>
      </vt:variant>
    </vt:vector>
  </HeadingPairs>
  <TitlesOfParts>
    <vt:vector size="45" baseType="lpstr">
      <vt:lpstr>Arial</vt:lpstr>
      <vt:lpstr>MS Shell Dlg 2</vt:lpstr>
      <vt:lpstr>Serifa Std 45 Light</vt:lpstr>
      <vt:lpstr>Serifa Std 55 Roman</vt:lpstr>
      <vt:lpstr>Serifa Std 55 Roman</vt:lpstr>
      <vt:lpstr>IMechE</vt:lpstr>
      <vt:lpstr>IMechE Coatings and Inspections</vt:lpstr>
      <vt:lpstr>IMechE Level 3 Services</vt:lpstr>
      <vt:lpstr>IMechE NDT Training and Examinations</vt:lpstr>
      <vt:lpstr>IMechE Sonaspection</vt:lpstr>
      <vt:lpstr>IMechE Engineering Solutions</vt:lpstr>
      <vt:lpstr>IMechE Formula Student</vt:lpstr>
      <vt:lpstr>BINDT Practitioner Session “The Grains of truth” </vt:lpstr>
      <vt:lpstr>A Brief history… </vt:lpstr>
      <vt:lpstr>Photography: the early days… </vt:lpstr>
      <vt:lpstr>PowerPoint Presentation</vt:lpstr>
      <vt:lpstr>Steps in The daguerreotype process:  </vt:lpstr>
      <vt:lpstr>Steps in The daguerreotype process:  </vt:lpstr>
      <vt:lpstr>Characteristics of Daguerreotypes</vt:lpstr>
      <vt:lpstr>Characteristics of Daguerreotypes</vt:lpstr>
      <vt:lpstr>Characteristics of Daguerreotypes</vt:lpstr>
      <vt:lpstr>Photography: the early days… </vt:lpstr>
      <vt:lpstr>Photography: the early days… </vt:lpstr>
      <vt:lpstr>Steps in The collodion process:  </vt:lpstr>
      <vt:lpstr>Steps in The collodion process:  </vt:lpstr>
      <vt:lpstr>Steps in The collodion process:  </vt:lpstr>
      <vt:lpstr>Advantages of The collodion process:  </vt:lpstr>
      <vt:lpstr>Photography: Approaching modernity…? </vt:lpstr>
      <vt:lpstr>Photography: Approaching modernity…? </vt:lpstr>
      <vt:lpstr>Photography: Approaching modernity…? </vt:lpstr>
      <vt:lpstr>Photography: Approaching modernity…? </vt:lpstr>
      <vt:lpstr>radiography: the beginning… </vt:lpstr>
      <vt:lpstr>radiography: the beginning… </vt:lpstr>
      <vt:lpstr>radiography: time line of silver halogen based radiographic imaging systems </vt:lpstr>
      <vt:lpstr>radiography: time line of silver halogen based radiographic imaging systems </vt:lpstr>
      <vt:lpstr>The latent image: Gurney – Mott theory </vt:lpstr>
      <vt:lpstr>The latent image: Gurney – Mott theory </vt:lpstr>
      <vt:lpstr>The latent image: Gurney – Mott theory </vt:lpstr>
      <vt:lpstr>The latent image: Gurney – Mott theory </vt:lpstr>
      <vt:lpstr>The latent image: Gurney – Mott theory </vt:lpstr>
      <vt:lpstr>The latent image: Gurney – Mott theory </vt:lpstr>
      <vt:lpstr>The latent image: Gurney – Mott theory </vt:lpstr>
      <vt:lpstr>Development of the latent image </vt:lpstr>
      <vt:lpstr>Development of the latent image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Smith</dc:creator>
  <cp:lastModifiedBy>Alec</cp:lastModifiedBy>
  <cp:revision>166</cp:revision>
  <dcterms:created xsi:type="dcterms:W3CDTF">2016-09-10T13:15:34Z</dcterms:created>
  <dcterms:modified xsi:type="dcterms:W3CDTF">2017-09-07T18:40:56Z</dcterms:modified>
</cp:coreProperties>
</file>